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notesMasterIdLst>
    <p:notesMasterId r:id="rId24"/>
  </p:notesMasterIdLst>
  <p:sldIdLst>
    <p:sldId id="256" r:id="rId2"/>
    <p:sldId id="257" r:id="rId3"/>
    <p:sldId id="342" r:id="rId4"/>
    <p:sldId id="341" r:id="rId5"/>
    <p:sldId id="261" r:id="rId6"/>
    <p:sldId id="346" r:id="rId7"/>
    <p:sldId id="332" r:id="rId8"/>
    <p:sldId id="288" r:id="rId9"/>
    <p:sldId id="259" r:id="rId10"/>
    <p:sldId id="354" r:id="rId11"/>
    <p:sldId id="333" r:id="rId12"/>
    <p:sldId id="353" r:id="rId13"/>
    <p:sldId id="289" r:id="rId14"/>
    <p:sldId id="309" r:id="rId15"/>
    <p:sldId id="294" r:id="rId16"/>
    <p:sldId id="307" r:id="rId17"/>
    <p:sldId id="334" r:id="rId18"/>
    <p:sldId id="352" r:id="rId19"/>
    <p:sldId id="338" r:id="rId20"/>
    <p:sldId id="355" r:id="rId21"/>
    <p:sldId id="339" r:id="rId22"/>
    <p:sldId id="35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200" autoAdjust="0"/>
  </p:normalViewPr>
  <p:slideViewPr>
    <p:cSldViewPr snapToGrid="0">
      <p:cViewPr varScale="1">
        <p:scale>
          <a:sx n="64" d="100"/>
          <a:sy n="64" d="100"/>
        </p:scale>
        <p:origin x="10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1C55BA-F9FE-4F2E-B796-77749D79B644}" type="datetimeFigureOut">
              <a:rPr lang="en-US" smtClean="0"/>
              <a:t>6/8/2023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348BEC-E593-47A0-BB27-12F2355BCA6B}" type="slidenum">
              <a:rPr lang="en-US" smtClean="0"/>
              <a:t>‹#›</a:t>
            </a:fld>
            <a:endParaRPr lang="en-US" dirty="0"/>
          </a:p>
        </p:txBody>
      </p:sp>
    </p:spTree>
    <p:extLst>
      <p:ext uri="{BB962C8B-B14F-4D97-AF65-F5344CB8AC3E}">
        <p14:creationId xmlns:p14="http://schemas.microsoft.com/office/powerpoint/2010/main" val="3346889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348BEC-E593-47A0-BB27-12F2355BCA6B}" type="slidenum">
              <a:rPr lang="en-US" smtClean="0"/>
              <a:t>5</a:t>
            </a:fld>
            <a:endParaRPr lang="en-US" dirty="0"/>
          </a:p>
        </p:txBody>
      </p:sp>
    </p:spTree>
    <p:extLst>
      <p:ext uri="{BB962C8B-B14F-4D97-AF65-F5344CB8AC3E}">
        <p14:creationId xmlns:p14="http://schemas.microsoft.com/office/powerpoint/2010/main" val="1033908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348BEC-E593-47A0-BB27-12F2355BCA6B}" type="slidenum">
              <a:rPr lang="en-US" smtClean="0"/>
              <a:t>14</a:t>
            </a:fld>
            <a:endParaRPr lang="en-US" dirty="0"/>
          </a:p>
        </p:txBody>
      </p:sp>
    </p:spTree>
    <p:extLst>
      <p:ext uri="{BB962C8B-B14F-4D97-AF65-F5344CB8AC3E}">
        <p14:creationId xmlns:p14="http://schemas.microsoft.com/office/powerpoint/2010/main" val="4223641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5277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3493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1514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8099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7119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6906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5562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6539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1679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1732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5903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5000"/>
                <a:lumOff val="95000"/>
              </a:schemeClr>
            </a:gs>
            <a:gs pos="0">
              <a:schemeClr val="accent6">
                <a:lumMod val="45000"/>
                <a:lumOff val="55000"/>
              </a:schemeClr>
            </a:gs>
            <a:gs pos="0">
              <a:schemeClr val="accent6">
                <a:lumMod val="45000"/>
                <a:lumOff val="55000"/>
              </a:schemeClr>
            </a:gs>
            <a:gs pos="48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6/8/2023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2719079"/>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office@calvaryrapidan.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a:p>
            <a:endParaRPr lang="en-US" dirty="0"/>
          </a:p>
          <a:p>
            <a:endParaRPr lang="en-US" dirty="0"/>
          </a:p>
        </p:txBody>
      </p:sp>
      <p:sp>
        <p:nvSpPr>
          <p:cNvPr id="8" name="TextBox 7">
            <a:extLst>
              <a:ext uri="{FF2B5EF4-FFF2-40B4-BE49-F238E27FC236}">
                <a16:creationId xmlns:a16="http://schemas.microsoft.com/office/drawing/2014/main" id="{9F9D27C6-0CEE-CDE0-63DB-18260342CA45}"/>
              </a:ext>
            </a:extLst>
          </p:cNvPr>
          <p:cNvSpPr txBox="1"/>
          <p:nvPr/>
        </p:nvSpPr>
        <p:spPr>
          <a:xfrm>
            <a:off x="1386840" y="1012954"/>
            <a:ext cx="9418320" cy="4832092"/>
          </a:xfrm>
          <a:prstGeom prst="rect">
            <a:avLst/>
          </a:prstGeom>
          <a:noFill/>
        </p:spPr>
        <p:txBody>
          <a:bodyPr wrap="square" rtlCol="0">
            <a:spAutoFit/>
          </a:bodyPr>
          <a:lstStyle/>
          <a:p>
            <a:pPr algn="ctr"/>
            <a:r>
              <a:rPr lang="en-US" sz="9600" b="1" i="1" dirty="0">
                <a:effectLst/>
                <a:latin typeface="Brush Script MT" panose="03060802040406070304" pitchFamily="66" charset="0"/>
                <a:ea typeface="Times New Roman" panose="02020603050405020304" pitchFamily="18" charset="0"/>
              </a:rPr>
              <a:t>Calvary Lutheran Church </a:t>
            </a:r>
            <a:endParaRPr lang="en-US" sz="8800" b="1" i="1" dirty="0">
              <a:latin typeface="Brush Script MT" panose="03060802040406070304" pitchFamily="66" charset="0"/>
              <a:ea typeface="Times New Roman" panose="02020603050405020304" pitchFamily="18" charset="0"/>
            </a:endParaRPr>
          </a:p>
          <a:p>
            <a:pPr algn="ctr"/>
            <a:endParaRPr lang="en-US" sz="4400" b="1" i="1" dirty="0">
              <a:effectLst/>
              <a:latin typeface="Brush Script MT" panose="03060802040406070304" pitchFamily="66" charset="0"/>
              <a:ea typeface="Times New Roman" panose="02020603050405020304" pitchFamily="18" charset="0"/>
            </a:endParaRPr>
          </a:p>
          <a:p>
            <a:pPr algn="ctr"/>
            <a:r>
              <a:rPr lang="en-US" sz="7200" b="1" i="1" dirty="0">
                <a:latin typeface="Book Antiqua" panose="02040602050305030304" pitchFamily="18" charset="0"/>
                <a:cs typeface="Shruti"/>
              </a:rPr>
              <a:t>Welcome to Worship</a:t>
            </a:r>
            <a:endParaRPr lang="en-US" sz="7200"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77A9A2B-930F-DB0F-E43F-5B657A6883E6}"/>
              </a:ext>
            </a:extLst>
          </p:cNvPr>
          <p:cNvSpPr txBox="1"/>
          <p:nvPr/>
        </p:nvSpPr>
        <p:spPr>
          <a:xfrm>
            <a:off x="1059305" y="718129"/>
            <a:ext cx="10073390" cy="5421741"/>
          </a:xfrm>
          <a:prstGeom prst="rect">
            <a:avLst/>
          </a:prstGeom>
          <a:noFill/>
        </p:spPr>
        <p:txBody>
          <a:bodyPr wrap="square" rtlCol="0">
            <a:spAutoFit/>
          </a:bodyPr>
          <a:lstStyle/>
          <a:p>
            <a:pPr marL="0" marR="0">
              <a:lnSpc>
                <a:spcPct val="107000"/>
              </a:lnSpc>
              <a:spcBef>
                <a:spcPts val="0"/>
              </a:spcBef>
              <a:spcAft>
                <a:spcPts val="0"/>
              </a:spcAft>
            </a:pPr>
            <a:r>
              <a:rPr lang="en-US" sz="2500" kern="0" dirty="0">
                <a:solidFill>
                  <a:srgbClr val="3F3F3F"/>
                </a:solidFill>
                <a:effectLst/>
                <a:latin typeface="Verdana" panose="020B0604030504040204" pitchFamily="34" charset="0"/>
                <a:ea typeface="Times New Roman" panose="02020603050405020304" pitchFamily="18" charset="0"/>
                <a:cs typeface="Times New Roman" panose="02020603050405020304" pitchFamily="18" charset="0"/>
              </a:rPr>
              <a:t>“So numerous shall your descendants be.” </a:t>
            </a:r>
            <a:r>
              <a:rPr lang="en-US" sz="2500" kern="0" baseline="30000"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19</a:t>
            </a:r>
            <a:r>
              <a:rPr lang="en-US" sz="2500" kern="0" dirty="0">
                <a:solidFill>
                  <a:srgbClr val="3F3F3F"/>
                </a:solidFill>
                <a:effectLst/>
                <a:latin typeface="Verdana" panose="020B0604030504040204" pitchFamily="34" charset="0"/>
                <a:ea typeface="Times New Roman" panose="02020603050405020304" pitchFamily="18" charset="0"/>
                <a:cs typeface="Times New Roman" panose="02020603050405020304" pitchFamily="18" charset="0"/>
              </a:rPr>
              <a:t>He did not weaken in faith when he considered his own body, which was already as good as dead (for he was about a hundred years old), or when he considered the barrenness of Sarah’s womb. </a:t>
            </a:r>
            <a:r>
              <a:rPr lang="en-US" sz="2500" kern="0" baseline="30000"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20</a:t>
            </a:r>
            <a:r>
              <a:rPr lang="en-US" sz="2500" kern="0" dirty="0">
                <a:solidFill>
                  <a:srgbClr val="3F3F3F"/>
                </a:solidFill>
                <a:effectLst/>
                <a:latin typeface="Verdana" panose="020B0604030504040204" pitchFamily="34" charset="0"/>
                <a:ea typeface="Times New Roman" panose="02020603050405020304" pitchFamily="18" charset="0"/>
                <a:cs typeface="Times New Roman" panose="02020603050405020304" pitchFamily="18" charset="0"/>
              </a:rPr>
              <a:t>No distrust made him waver concerning the promise of God, but he grew strong in his faith as he gave glory to God, </a:t>
            </a:r>
            <a:r>
              <a:rPr lang="en-US" sz="2500" kern="0" baseline="30000"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21</a:t>
            </a:r>
            <a:r>
              <a:rPr lang="en-US" sz="2500" kern="0" dirty="0">
                <a:solidFill>
                  <a:srgbClr val="3F3F3F"/>
                </a:solidFill>
                <a:effectLst/>
                <a:latin typeface="Verdana" panose="020B0604030504040204" pitchFamily="34" charset="0"/>
                <a:ea typeface="Times New Roman" panose="02020603050405020304" pitchFamily="18" charset="0"/>
                <a:cs typeface="Times New Roman" panose="02020603050405020304" pitchFamily="18" charset="0"/>
              </a:rPr>
              <a:t>being fully convinced that God was able to do what he had promised. </a:t>
            </a:r>
            <a:r>
              <a:rPr lang="en-US" sz="2500" kern="0" baseline="30000"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22</a:t>
            </a:r>
            <a:r>
              <a:rPr lang="en-US" sz="2500" kern="0" dirty="0">
                <a:solidFill>
                  <a:srgbClr val="3F3F3F"/>
                </a:solidFill>
                <a:effectLst/>
                <a:latin typeface="Verdana" panose="020B0604030504040204" pitchFamily="34" charset="0"/>
                <a:ea typeface="Times New Roman" panose="02020603050405020304" pitchFamily="18" charset="0"/>
                <a:cs typeface="Times New Roman" panose="02020603050405020304" pitchFamily="18" charset="0"/>
              </a:rPr>
              <a:t>Therefore his faith “was reckoned to him as righteousness.” </a:t>
            </a:r>
            <a:r>
              <a:rPr lang="en-US" sz="2500" kern="0" baseline="30000"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23</a:t>
            </a:r>
            <a:r>
              <a:rPr lang="en-US" sz="2500" kern="0" dirty="0">
                <a:solidFill>
                  <a:srgbClr val="3F3F3F"/>
                </a:solidFill>
                <a:effectLst/>
                <a:latin typeface="Verdana" panose="020B0604030504040204" pitchFamily="34" charset="0"/>
                <a:ea typeface="Times New Roman" panose="02020603050405020304" pitchFamily="18" charset="0"/>
                <a:cs typeface="Times New Roman" panose="02020603050405020304" pitchFamily="18" charset="0"/>
              </a:rPr>
              <a:t>Now the words, “it was reckoned to him,” were written not for his sake alone, </a:t>
            </a:r>
            <a:r>
              <a:rPr lang="en-US" sz="2500" kern="0" baseline="30000"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24</a:t>
            </a:r>
            <a:r>
              <a:rPr lang="en-US" sz="2500" kern="0" dirty="0">
                <a:solidFill>
                  <a:srgbClr val="3F3F3F"/>
                </a:solidFill>
                <a:effectLst/>
                <a:latin typeface="Verdana" panose="020B0604030504040204" pitchFamily="34" charset="0"/>
                <a:ea typeface="Times New Roman" panose="02020603050405020304" pitchFamily="18" charset="0"/>
                <a:cs typeface="Times New Roman" panose="02020603050405020304" pitchFamily="18" charset="0"/>
              </a:rPr>
              <a:t>but for ours also. It will be reckoned to us who believe in him who raised Jesus our Lord from the dead, </a:t>
            </a:r>
            <a:r>
              <a:rPr lang="en-US" sz="2500" kern="0" baseline="30000"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25</a:t>
            </a:r>
            <a:r>
              <a:rPr lang="en-US" sz="2500" kern="0" dirty="0">
                <a:solidFill>
                  <a:srgbClr val="3F3F3F"/>
                </a:solidFill>
                <a:effectLst/>
                <a:latin typeface="Verdana" panose="020B0604030504040204" pitchFamily="34" charset="0"/>
                <a:ea typeface="Times New Roman" panose="02020603050405020304" pitchFamily="18" charset="0"/>
                <a:cs typeface="Times New Roman" panose="02020603050405020304" pitchFamily="18" charset="0"/>
              </a:rPr>
              <a:t>who was handed over to death for our trespasses and was raised for our justification.</a:t>
            </a:r>
            <a:endParaRPr lang="en-US" sz="25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8131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B0C876B-7C87-4E55-808F-9D81D2694517}"/>
              </a:ext>
            </a:extLst>
          </p:cNvPr>
          <p:cNvSpPr txBox="1"/>
          <p:nvPr/>
        </p:nvSpPr>
        <p:spPr>
          <a:xfrm>
            <a:off x="0" y="0"/>
            <a:ext cx="12192000" cy="6686446"/>
          </a:xfrm>
          <a:prstGeom prst="rect">
            <a:avLst/>
          </a:prstGeom>
          <a:noFill/>
        </p:spPr>
        <p:txBody>
          <a:bodyPr wrap="square" rtlCol="0">
            <a:spAutoFit/>
          </a:bodyPr>
          <a:lstStyle/>
          <a:p>
            <a:pPr marL="0" marR="0">
              <a:spcBef>
                <a:spcPts val="0"/>
              </a:spcBef>
              <a:spcAft>
                <a:spcPts val="0"/>
              </a:spcAft>
            </a:pPr>
            <a:r>
              <a:rPr lang="en-US" sz="3000" b="1" dirty="0">
                <a:solidFill>
                  <a:srgbClr val="3F3F3F"/>
                </a:solidFill>
                <a:effectLst/>
                <a:latin typeface="Verdana" panose="020B0604030504040204" pitchFamily="34" charset="0"/>
                <a:ea typeface="Verdana" panose="020B0604030504040204" pitchFamily="34" charset="0"/>
              </a:rPr>
              <a:t>Gospel Acclamation</a:t>
            </a:r>
            <a:endParaRPr lang="en-US" sz="3000" dirty="0">
              <a:effectLst/>
              <a:latin typeface="Verdana" panose="020B0604030504040204" pitchFamily="34" charset="0"/>
              <a:ea typeface="Verdana" panose="020B0604030504040204" pitchFamily="34" charset="0"/>
            </a:endParaRPr>
          </a:p>
          <a:p>
            <a:pPr marL="0" marR="0">
              <a:lnSpc>
                <a:spcPct val="107000"/>
              </a:lnSpc>
              <a:spcBef>
                <a:spcPts val="0"/>
              </a:spcBef>
              <a:spcAft>
                <a:spcPts val="600"/>
              </a:spcAft>
            </a:pPr>
            <a:r>
              <a:rPr lang="en-US" sz="2500" i="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Alleluia.</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 The Spirit of the Lord is upon me and has anointed me to bring good news to the poor. </a:t>
            </a:r>
            <a:r>
              <a:rPr lang="en-US" sz="2500" i="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Alleluia. (Luke 4:18)</a:t>
            </a:r>
            <a:endParaRPr lang="en-US" sz="2500" kern="100" dirty="0">
              <a:effectLst/>
              <a:latin typeface="Verdana" panose="020B0604030504040204" pitchFamily="34" charset="0"/>
              <a:ea typeface="Verdana" panose="020B0604030504040204" pitchFamily="34" charset="0"/>
              <a:cs typeface="Times New Roman" panose="02020603050405020304" pitchFamily="18" charset="0"/>
            </a:endParaRPr>
          </a:p>
          <a:p>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The Holy Gospel according to the book of Matthew, beginning with the Ninth chapter. </a:t>
            </a:r>
            <a:r>
              <a:rPr lang="en-US" sz="2500" b="1" dirty="0">
                <a:effectLst/>
                <a:latin typeface="Verdana" panose="020B0604030504040204" pitchFamily="34" charset="0"/>
                <a:ea typeface="Verdana" panose="020B0604030504040204" pitchFamily="34" charset="0"/>
              </a:rPr>
              <a:t>Glory to you, O Lord.</a:t>
            </a:r>
          </a:p>
          <a:p>
            <a:endParaRPr lang="en-US" sz="1000" b="1" dirty="0">
              <a:effectLst/>
              <a:latin typeface="Verdana" panose="020B0604030504040204" pitchFamily="34" charset="0"/>
              <a:ea typeface="Verdana" panose="020B0604030504040204" pitchFamily="34" charset="0"/>
            </a:endParaRPr>
          </a:p>
          <a:p>
            <a:pPr marL="0" marR="0">
              <a:spcBef>
                <a:spcPts val="0"/>
              </a:spcBef>
              <a:spcAft>
                <a:spcPts val="0"/>
              </a:spcAft>
            </a:pPr>
            <a:r>
              <a:rPr lang="en-US" sz="3000" b="1" dirty="0">
                <a:solidFill>
                  <a:srgbClr val="3F3F3F"/>
                </a:solidFill>
                <a:effectLst/>
                <a:latin typeface="Verdana" panose="020B0604030504040204" pitchFamily="34" charset="0"/>
                <a:ea typeface="Verdana" panose="020B0604030504040204" pitchFamily="34" charset="0"/>
              </a:rPr>
              <a:t>Gospel: Matthew 9:9-13, 18-26 </a:t>
            </a:r>
          </a:p>
          <a:p>
            <a:pPr marL="0" marR="0">
              <a:spcBef>
                <a:spcPts val="0"/>
              </a:spcBef>
              <a:spcAft>
                <a:spcPts val="0"/>
              </a:spcAft>
            </a:pPr>
            <a:r>
              <a:rPr lang="en-US" sz="2500" kern="0" baseline="30000"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9</a:t>
            </a:r>
            <a:r>
              <a:rPr lang="en-US" sz="2500" kern="0" dirty="0">
                <a:solidFill>
                  <a:srgbClr val="3F3F3F"/>
                </a:solidFill>
                <a:effectLst/>
                <a:latin typeface="Verdana" panose="020B0604030504040204" pitchFamily="34" charset="0"/>
                <a:ea typeface="Times New Roman" panose="02020603050405020304" pitchFamily="18" charset="0"/>
                <a:cs typeface="Times New Roman" panose="02020603050405020304" pitchFamily="18" charset="0"/>
              </a:rPr>
              <a:t>As Jesus was walking along, he saw a man called Matthew sitting at the tax booth; and he said to him, “Follow me.” And he got up and followed him.</a:t>
            </a:r>
            <a:br>
              <a:rPr lang="en-US" sz="2500" kern="0" dirty="0">
                <a:solidFill>
                  <a:srgbClr val="3F3F3F"/>
                </a:solidFill>
                <a:effectLst/>
                <a:latin typeface="Verdana" panose="020B0604030504040204" pitchFamily="34" charset="0"/>
                <a:ea typeface="Times New Roman" panose="02020603050405020304" pitchFamily="18" charset="0"/>
                <a:cs typeface="Times New Roman" panose="02020603050405020304" pitchFamily="18" charset="0"/>
              </a:rPr>
            </a:br>
            <a:r>
              <a:rPr lang="en-US" sz="2500" kern="0" dirty="0">
                <a:solidFill>
                  <a:srgbClr val="3F3F3F"/>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2500" kern="0" baseline="30000"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10</a:t>
            </a:r>
            <a:r>
              <a:rPr lang="en-US" sz="2500" kern="0" dirty="0">
                <a:solidFill>
                  <a:srgbClr val="3F3F3F"/>
                </a:solidFill>
                <a:effectLst/>
                <a:latin typeface="Verdana" panose="020B0604030504040204" pitchFamily="34" charset="0"/>
                <a:ea typeface="Times New Roman" panose="02020603050405020304" pitchFamily="18" charset="0"/>
                <a:cs typeface="Times New Roman" panose="02020603050405020304" pitchFamily="18" charset="0"/>
              </a:rPr>
              <a:t>And as he sat at dinner in the house, many tax collectors and sinners came and were sitting with him and his disciples. </a:t>
            </a:r>
            <a:r>
              <a:rPr lang="en-US" sz="2500" kern="0" baseline="30000"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11</a:t>
            </a:r>
            <a:r>
              <a:rPr lang="en-US" sz="2500" kern="0" dirty="0">
                <a:solidFill>
                  <a:srgbClr val="3F3F3F"/>
                </a:solidFill>
                <a:effectLst/>
                <a:latin typeface="Verdana" panose="020B0604030504040204" pitchFamily="34" charset="0"/>
                <a:ea typeface="Times New Roman" panose="02020603050405020304" pitchFamily="18" charset="0"/>
                <a:cs typeface="Times New Roman" panose="02020603050405020304" pitchFamily="18" charset="0"/>
              </a:rPr>
              <a:t>When the Pharisees saw this, they said to his disciples, “Why does your teacher eat with tax collectors and sinners?” </a:t>
            </a:r>
            <a:r>
              <a:rPr lang="en-US" sz="2500" kern="0" baseline="30000"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12</a:t>
            </a:r>
            <a:r>
              <a:rPr lang="en-US" sz="2500" kern="0" dirty="0">
                <a:solidFill>
                  <a:srgbClr val="3F3F3F"/>
                </a:solidFill>
                <a:effectLst/>
                <a:latin typeface="Verdana" panose="020B0604030504040204" pitchFamily="34" charset="0"/>
                <a:ea typeface="Times New Roman" panose="02020603050405020304" pitchFamily="18" charset="0"/>
                <a:cs typeface="Times New Roman" panose="02020603050405020304" pitchFamily="18" charset="0"/>
              </a:rPr>
              <a:t>But when he heard this, he said, “Those who are well have no need of a physician, but those who are sick. </a:t>
            </a:r>
            <a:r>
              <a:rPr lang="en-US" sz="2500" kern="0" baseline="30000"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13</a:t>
            </a:r>
            <a:r>
              <a:rPr lang="en-US" sz="2500" kern="0" dirty="0">
                <a:solidFill>
                  <a:srgbClr val="3F3F3F"/>
                </a:solidFill>
                <a:effectLst/>
                <a:latin typeface="Verdana" panose="020B0604030504040204" pitchFamily="34" charset="0"/>
                <a:ea typeface="Times New Roman" panose="02020603050405020304" pitchFamily="18" charset="0"/>
                <a:cs typeface="Times New Roman" panose="02020603050405020304" pitchFamily="18" charset="0"/>
              </a:rPr>
              <a:t>Go and learn what this means, ‘I desire mercy, not sacrifice.’ For I have come to call not the righteous but sinners.”</a:t>
            </a:r>
            <a:endParaRPr lang="en-US" sz="2500" b="1" dirty="0">
              <a:solidFill>
                <a:srgbClr val="3F3F3F"/>
              </a:solidFill>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904379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ECB4AF0-1594-C0CE-DB12-E1F5158ED490}"/>
              </a:ext>
            </a:extLst>
          </p:cNvPr>
          <p:cNvSpPr txBox="1"/>
          <p:nvPr/>
        </p:nvSpPr>
        <p:spPr>
          <a:xfrm>
            <a:off x="467693" y="240804"/>
            <a:ext cx="11256614" cy="6617196"/>
          </a:xfrm>
          <a:prstGeom prst="rect">
            <a:avLst/>
          </a:prstGeom>
          <a:noFill/>
        </p:spPr>
        <p:txBody>
          <a:bodyPr wrap="square" rtlCol="0">
            <a:spAutoFit/>
          </a:bodyPr>
          <a:lstStyle/>
          <a:p>
            <a:pPr>
              <a:spcBef>
                <a:spcPts val="600"/>
              </a:spcBef>
            </a:pPr>
            <a:r>
              <a:rPr lang="en-US" sz="2500" kern="0" baseline="30000" dirty="0">
                <a:solidFill>
                  <a:srgbClr val="808080"/>
                </a:solidFill>
                <a:effectLst/>
                <a:latin typeface="Verdana" panose="020B0604030504040204" pitchFamily="34" charset="0"/>
                <a:ea typeface="Verdana" panose="020B0604030504040204" pitchFamily="34" charset="0"/>
                <a:cs typeface="Times New Roman" panose="02020603050405020304" pitchFamily="18" charset="0"/>
              </a:rPr>
              <a:t>18</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While he was saying these things to them, suddenly a leader of the synagogue came in and knelt before him, saying, “My daughter has just died; but come and lay your hand on her, and she will live.” </a:t>
            </a:r>
            <a:r>
              <a:rPr lang="en-US" sz="2500" kern="0" baseline="30000" dirty="0">
                <a:solidFill>
                  <a:srgbClr val="808080"/>
                </a:solidFill>
                <a:effectLst/>
                <a:latin typeface="Verdana" panose="020B0604030504040204" pitchFamily="34" charset="0"/>
                <a:ea typeface="Verdana" panose="020B0604030504040204" pitchFamily="34" charset="0"/>
                <a:cs typeface="Times New Roman" panose="02020603050405020304" pitchFamily="18" charset="0"/>
              </a:rPr>
              <a:t>19</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And Jesus got up and followed him, with his disciples. </a:t>
            </a:r>
            <a:r>
              <a:rPr lang="en-US" sz="2500" kern="0" baseline="30000" dirty="0">
                <a:solidFill>
                  <a:srgbClr val="808080"/>
                </a:solidFill>
                <a:effectLst/>
                <a:latin typeface="Verdana" panose="020B0604030504040204" pitchFamily="34" charset="0"/>
                <a:ea typeface="Verdana" panose="020B0604030504040204" pitchFamily="34" charset="0"/>
                <a:cs typeface="Times New Roman" panose="02020603050405020304" pitchFamily="18" charset="0"/>
              </a:rPr>
              <a:t>20</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Then suddenly a woman who had been suffering from hemorrhages for twelve years came up behind him and touched the fringe of his cloak, </a:t>
            </a:r>
            <a:r>
              <a:rPr lang="en-US" sz="2500" kern="0" baseline="30000" dirty="0">
                <a:solidFill>
                  <a:srgbClr val="808080"/>
                </a:solidFill>
                <a:effectLst/>
                <a:latin typeface="Verdana" panose="020B0604030504040204" pitchFamily="34" charset="0"/>
                <a:ea typeface="Verdana" panose="020B0604030504040204" pitchFamily="34" charset="0"/>
                <a:cs typeface="Times New Roman" panose="02020603050405020304" pitchFamily="18" charset="0"/>
              </a:rPr>
              <a:t>21</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for she said to herself, “If I only touch his cloak, I will be made well.” </a:t>
            </a:r>
            <a:r>
              <a:rPr lang="en-US" sz="2500" kern="0" baseline="30000" dirty="0">
                <a:solidFill>
                  <a:srgbClr val="808080"/>
                </a:solidFill>
                <a:effectLst/>
                <a:latin typeface="Verdana" panose="020B0604030504040204" pitchFamily="34" charset="0"/>
                <a:ea typeface="Verdana" panose="020B0604030504040204" pitchFamily="34" charset="0"/>
                <a:cs typeface="Times New Roman" panose="02020603050405020304" pitchFamily="18" charset="0"/>
              </a:rPr>
              <a:t>22</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Jesus turned, and seeing her he said, “Take heart, daughter; your faith has made you well.” And instantly the woman was made well. </a:t>
            </a:r>
            <a:r>
              <a:rPr lang="en-US" sz="2500" kern="0" baseline="30000" dirty="0">
                <a:solidFill>
                  <a:srgbClr val="808080"/>
                </a:solidFill>
                <a:effectLst/>
                <a:latin typeface="Verdana" panose="020B0604030504040204" pitchFamily="34" charset="0"/>
                <a:ea typeface="Verdana" panose="020B0604030504040204" pitchFamily="34" charset="0"/>
                <a:cs typeface="Times New Roman" panose="02020603050405020304" pitchFamily="18" charset="0"/>
              </a:rPr>
              <a:t>23</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When Jesus came to the leader’s house and saw the flute players and the crowd making a commotion, </a:t>
            </a:r>
            <a:r>
              <a:rPr lang="en-US" sz="2500" kern="0" baseline="30000" dirty="0">
                <a:solidFill>
                  <a:srgbClr val="808080"/>
                </a:solidFill>
                <a:effectLst/>
                <a:latin typeface="Verdana" panose="020B0604030504040204" pitchFamily="34" charset="0"/>
                <a:ea typeface="Verdana" panose="020B0604030504040204" pitchFamily="34" charset="0"/>
                <a:cs typeface="Times New Roman" panose="02020603050405020304" pitchFamily="18" charset="0"/>
              </a:rPr>
              <a:t>24</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he said, “Go away; for the girl is not dead but sleeping.” And they laughed at him. </a:t>
            </a:r>
            <a:r>
              <a:rPr lang="en-US" sz="2500" kern="0" baseline="30000" dirty="0">
                <a:solidFill>
                  <a:srgbClr val="808080"/>
                </a:solidFill>
                <a:effectLst/>
                <a:latin typeface="Verdana" panose="020B0604030504040204" pitchFamily="34" charset="0"/>
                <a:ea typeface="Verdana" panose="020B0604030504040204" pitchFamily="34" charset="0"/>
                <a:cs typeface="Times New Roman" panose="02020603050405020304" pitchFamily="18" charset="0"/>
              </a:rPr>
              <a:t>25</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But when the crowd had been put outside, he went in and took her by the hand, and the girl got up. </a:t>
            </a:r>
            <a:r>
              <a:rPr lang="en-US" sz="2500" kern="0" baseline="30000" dirty="0">
                <a:solidFill>
                  <a:srgbClr val="808080"/>
                </a:solidFill>
                <a:effectLst/>
                <a:latin typeface="Verdana" panose="020B0604030504040204" pitchFamily="34" charset="0"/>
                <a:ea typeface="Verdana" panose="020B0604030504040204" pitchFamily="34" charset="0"/>
                <a:cs typeface="Times New Roman" panose="02020603050405020304" pitchFamily="18" charset="0"/>
              </a:rPr>
              <a:t>26</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And the report of this spread throughout that district.</a:t>
            </a:r>
            <a:endParaRPr lang="en-US" sz="2500" kern="100" dirty="0">
              <a:effectLst/>
              <a:latin typeface="Verdana" panose="020B0604030504040204" pitchFamily="34" charset="0"/>
              <a:ea typeface="Verdana" panose="020B0604030504040204" pitchFamily="34" charset="0"/>
              <a:cs typeface="Times New Roman" panose="02020603050405020304" pitchFamily="18" charset="0"/>
            </a:endParaRPr>
          </a:p>
          <a:p>
            <a:pPr marL="0" marR="0">
              <a:spcBef>
                <a:spcPts val="600"/>
              </a:spcBef>
              <a:spcAft>
                <a:spcPts val="0"/>
              </a:spcAft>
            </a:pPr>
            <a:endParaRPr lang="en-US" sz="900" dirty="0">
              <a:solidFill>
                <a:srgbClr val="3F3F3F"/>
              </a:solidFill>
              <a:effectLst/>
              <a:latin typeface="Verdana" panose="020B0604030504040204" pitchFamily="34" charset="0"/>
              <a:ea typeface="Verdana" panose="020B0604030504040204" pitchFamily="34" charset="0"/>
            </a:endParaRPr>
          </a:p>
          <a:p>
            <a:pPr marL="0" marR="0">
              <a:spcBef>
                <a:spcPts val="600"/>
              </a:spcBef>
              <a:spcAft>
                <a:spcPts val="0"/>
              </a:spcAft>
            </a:pPr>
            <a:r>
              <a:rPr lang="en-US" sz="2400" dirty="0">
                <a:solidFill>
                  <a:srgbClr val="3F3F3F"/>
                </a:solidFill>
                <a:effectLst/>
                <a:latin typeface="Verdana" panose="020B0604030504040204" pitchFamily="34" charset="0"/>
                <a:ea typeface="Verdana" panose="020B0604030504040204" pitchFamily="34" charset="0"/>
              </a:rPr>
              <a:t>The Gospel of our Lord. </a:t>
            </a:r>
            <a:r>
              <a:rPr lang="en-US" sz="2400" b="1" dirty="0">
                <a:solidFill>
                  <a:srgbClr val="3F3F3F"/>
                </a:solidFill>
                <a:effectLst/>
                <a:latin typeface="Verdana" panose="020B0604030504040204" pitchFamily="34" charset="0"/>
                <a:ea typeface="Verdana" panose="020B0604030504040204" pitchFamily="34" charset="0"/>
              </a:rPr>
              <a:t>Praise to you, O Christ.</a:t>
            </a:r>
            <a:endParaRPr lang="en-US" sz="2400" dirty="0">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10779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6E2312F-77FC-43A5-98A3-AB619052A274}"/>
              </a:ext>
            </a:extLst>
          </p:cNvPr>
          <p:cNvSpPr txBox="1"/>
          <p:nvPr/>
        </p:nvSpPr>
        <p:spPr>
          <a:xfrm>
            <a:off x="1859280" y="2297921"/>
            <a:ext cx="8473440" cy="1569660"/>
          </a:xfrm>
          <a:prstGeom prst="rect">
            <a:avLst/>
          </a:prstGeom>
          <a:noFill/>
        </p:spPr>
        <p:txBody>
          <a:bodyPr wrap="square" rtlCol="0">
            <a:spAutoFit/>
          </a:bodyPr>
          <a:lstStyle/>
          <a:p>
            <a:pPr marL="0" marR="0" algn="ctr">
              <a:spcBef>
                <a:spcPts val="0"/>
              </a:spcBef>
              <a:spcAft>
                <a:spcPts val="0"/>
              </a:spcAft>
            </a:pPr>
            <a:r>
              <a:rPr lang="en-US" sz="9600" b="1" dirty="0">
                <a:solidFill>
                  <a:schemeClr val="accent6">
                    <a:lumMod val="75000"/>
                  </a:schemeClr>
                </a:solidFill>
                <a:effectLst>
                  <a:outerShdw blurRad="50800" dist="38100" dir="2700000" algn="tl" rotWithShape="0">
                    <a:prstClr val="black">
                      <a:alpha val="40000"/>
                    </a:prstClr>
                  </a:outerShdw>
                </a:effectLst>
                <a:latin typeface="Lucida Calligraphy" panose="03010101010101010101" pitchFamily="66" charset="0"/>
                <a:ea typeface="Times New Roman" panose="02020603050405020304" pitchFamily="18" charset="0"/>
              </a:rPr>
              <a:t>SERMON</a:t>
            </a:r>
          </a:p>
        </p:txBody>
      </p:sp>
    </p:spTree>
    <p:extLst>
      <p:ext uri="{BB962C8B-B14F-4D97-AF65-F5344CB8AC3E}">
        <p14:creationId xmlns:p14="http://schemas.microsoft.com/office/powerpoint/2010/main" val="1582807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CE0FEE1-B8B6-430F-9713-8B7C92501DB2}"/>
              </a:ext>
            </a:extLst>
          </p:cNvPr>
          <p:cNvSpPr txBox="1"/>
          <p:nvPr/>
        </p:nvSpPr>
        <p:spPr>
          <a:xfrm>
            <a:off x="272321" y="164645"/>
            <a:ext cx="11647358" cy="6528710"/>
          </a:xfrm>
          <a:prstGeom prst="rect">
            <a:avLst/>
          </a:prstGeom>
          <a:noFill/>
        </p:spPr>
        <p:txBody>
          <a:bodyPr wrap="square" rtlCol="0">
            <a:spAutoFit/>
          </a:bodyPr>
          <a:lstStyle/>
          <a:p>
            <a:pPr marL="0" marR="0">
              <a:lnSpc>
                <a:spcPct val="107000"/>
              </a:lnSpc>
              <a:spcBef>
                <a:spcPts val="0"/>
              </a:spcBef>
              <a:spcAft>
                <a:spcPts val="0"/>
              </a:spcAft>
            </a:pPr>
            <a:r>
              <a:rPr lang="en-US" sz="2800" b="1" dirty="0">
                <a:solidFill>
                  <a:srgbClr val="3F3F3F"/>
                </a:solidFill>
                <a:effectLst/>
                <a:latin typeface="Verdana" panose="020B0604030504040204" pitchFamily="34" charset="0"/>
                <a:ea typeface="Verdana" panose="020B0604030504040204" pitchFamily="34" charset="0"/>
              </a:rPr>
              <a:t>Hymn of the Day:  </a:t>
            </a:r>
            <a:r>
              <a:rPr lang="en-US" sz="2800" b="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ELW #858</a:t>
            </a:r>
            <a:r>
              <a:rPr lang="en-US" sz="2800" b="1" i="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 </a:t>
            </a:r>
          </a:p>
          <a:p>
            <a:pPr marL="0" marR="0" algn="ctr">
              <a:lnSpc>
                <a:spcPct val="107000"/>
              </a:lnSpc>
              <a:spcBef>
                <a:spcPts val="0"/>
              </a:spcBef>
              <a:spcAft>
                <a:spcPts val="0"/>
              </a:spcAft>
            </a:pPr>
            <a:r>
              <a:rPr lang="en-US" sz="2800" b="1" i="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“Praise to the Lord, the Almighty”</a:t>
            </a:r>
            <a:endParaRPr lang="en-US" sz="2800" kern="100" dirty="0">
              <a:effectLst/>
              <a:latin typeface="Verdana" panose="020B0604030504040204" pitchFamily="34" charset="0"/>
              <a:ea typeface="Verdana" panose="020B0604030504040204" pitchFamily="34" charset="0"/>
              <a:cs typeface="Times New Roman" panose="02020603050405020304" pitchFamily="18" charset="0"/>
            </a:endParaRPr>
          </a:p>
          <a:p>
            <a:pPr marL="342900" marR="0" lvl="0" indent="-342900">
              <a:spcBef>
                <a:spcPts val="600"/>
              </a:spcBef>
              <a:spcAft>
                <a:spcPts val="0"/>
              </a:spcAft>
              <a:buFont typeface="+mj-lt"/>
              <a:buAutoNum type="arabicPeriod"/>
            </a:pPr>
            <a:r>
              <a:rPr lang="en-US" sz="2400" b="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Praise to the Lord, the Almighty, the King of creation!  O my soul, praise him, for he is your health and salvation!  Let all who hear now to his temple draw near, joining in glad adoration!  </a:t>
            </a:r>
            <a:endParaRPr lang="en-US" sz="2400" kern="100" dirty="0">
              <a:effectLst/>
              <a:latin typeface="Verdana" panose="020B0604030504040204" pitchFamily="34" charset="0"/>
              <a:ea typeface="Verdana" panose="020B0604030504040204" pitchFamily="34" charset="0"/>
              <a:cs typeface="Times New Roman" panose="02020603050405020304" pitchFamily="18" charset="0"/>
            </a:endParaRPr>
          </a:p>
          <a:p>
            <a:pPr marL="342900" marR="0" lvl="0" indent="-342900">
              <a:spcBef>
                <a:spcPts val="600"/>
              </a:spcBef>
              <a:spcAft>
                <a:spcPts val="0"/>
              </a:spcAft>
              <a:buFont typeface="+mj-lt"/>
              <a:buAutoNum type="arabicPeriod"/>
            </a:pPr>
            <a:r>
              <a:rPr lang="en-US" sz="2400" b="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Praise to the Lord, who o’er all things in wondrously reigning and, as on wings of an eagle, uplifting, sustaining.  Have you not seen all that is needful has been sent by his gracious ordaining? </a:t>
            </a:r>
          </a:p>
          <a:p>
            <a:pPr marL="342900" marR="0" lvl="0" indent="-342900">
              <a:spcBef>
                <a:spcPts val="600"/>
              </a:spcBef>
              <a:spcAft>
                <a:spcPts val="0"/>
              </a:spcAft>
              <a:buFont typeface="+mj-lt"/>
              <a:buAutoNum type="arabicPeriod"/>
            </a:pPr>
            <a:r>
              <a:rPr lang="en-US" sz="2400" b="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Praise to the Lord, who will proper your work and defend you; surely his goodness and mercy shall daily attend you.  Ponder anew what the almighty can do if with his love he befriend you.   </a:t>
            </a:r>
            <a:endParaRPr lang="en-US" sz="2400" kern="100" dirty="0">
              <a:effectLst/>
              <a:latin typeface="Verdana" panose="020B0604030504040204" pitchFamily="34" charset="0"/>
              <a:ea typeface="Verdana" panose="020B0604030504040204" pitchFamily="34" charset="0"/>
              <a:cs typeface="Times New Roman" panose="02020603050405020304" pitchFamily="18" charset="0"/>
            </a:endParaRPr>
          </a:p>
          <a:p>
            <a:pPr marL="342900" marR="0" lvl="0" indent="-342900">
              <a:spcBef>
                <a:spcPts val="600"/>
              </a:spcBef>
              <a:spcAft>
                <a:spcPts val="0"/>
              </a:spcAft>
              <a:buFont typeface="+mj-lt"/>
              <a:buAutoNum type="arabicPeriod"/>
            </a:pPr>
            <a:r>
              <a:rPr lang="en-US" sz="2400" b="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Praise to the Lord!  Oh, let all that is in me adore him!  All that has life and breath, come now with praises before him!  Let the amen sound from his people again. Gladly forever adore him!  </a:t>
            </a:r>
            <a:endParaRPr lang="en-US" sz="2400" kern="100" dirty="0">
              <a:effectLst/>
              <a:latin typeface="Verdana" panose="020B0604030504040204" pitchFamily="34" charset="0"/>
              <a:ea typeface="Verdana" panose="020B0604030504040204" pitchFamily="34" charset="0"/>
              <a:cs typeface="Times New Roman" panose="02020603050405020304" pitchFamily="18" charset="0"/>
            </a:endParaRPr>
          </a:p>
          <a:p>
            <a:pPr marL="0" marR="0" algn="ctr">
              <a:spcBef>
                <a:spcPts val="0"/>
              </a:spcBef>
              <a:spcAft>
                <a:spcPts val="0"/>
              </a:spcAft>
            </a:pPr>
            <a:endParaRPr lang="en-US" sz="1000" b="1" i="1" dirty="0">
              <a:solidFill>
                <a:srgbClr val="3F3F3F"/>
              </a:solidFill>
              <a:effectLst/>
              <a:latin typeface="Verdana" panose="020B0604030504040204" pitchFamily="34" charset="0"/>
              <a:ea typeface="Verdana" panose="020B0604030504040204" pitchFamily="34" charset="0"/>
            </a:endParaRPr>
          </a:p>
          <a:p>
            <a:pPr marL="396875" marR="0" indent="-396875" algn="r">
              <a:spcBef>
                <a:spcPts val="720"/>
              </a:spcBef>
              <a:spcAft>
                <a:spcPts val="1440"/>
              </a:spcAft>
            </a:pPr>
            <a:r>
              <a:rPr lang="en-US" sz="1050" b="1" i="1" kern="1200" dirty="0">
                <a:solidFill>
                  <a:srgbClr val="3F3F3F"/>
                </a:solidFill>
                <a:effectLst/>
                <a:latin typeface="Verdana" panose="020B0604030504040204" pitchFamily="34" charset="0"/>
                <a:ea typeface="Verdana" panose="020B0604030504040204" pitchFamily="34" charset="0"/>
              </a:rPr>
              <a:t>(copyright: Public Domain, One-License #M-402357)</a:t>
            </a:r>
            <a:endParaRPr lang="en-US" sz="10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21199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B2A06E-DD0A-456B-BA2A-9B1CE2132AB9}"/>
              </a:ext>
            </a:extLst>
          </p:cNvPr>
          <p:cNvSpPr txBox="1"/>
          <p:nvPr/>
        </p:nvSpPr>
        <p:spPr>
          <a:xfrm>
            <a:off x="1737360" y="0"/>
            <a:ext cx="10454640" cy="7171194"/>
          </a:xfrm>
          <a:prstGeom prst="rect">
            <a:avLst/>
          </a:prstGeom>
          <a:noFill/>
        </p:spPr>
        <p:txBody>
          <a:bodyPr wrap="square" rtlCol="0">
            <a:spAutoFit/>
          </a:bodyPr>
          <a:lstStyle/>
          <a:p>
            <a:pPr marL="0" marR="0">
              <a:spcBef>
                <a:spcPts val="0"/>
              </a:spcBef>
              <a:spcAft>
                <a:spcPts val="0"/>
              </a:spcAft>
            </a:pPr>
            <a:r>
              <a:rPr lang="en-US" sz="2800" b="1" dirty="0">
                <a:solidFill>
                  <a:srgbClr val="3F3F3F"/>
                </a:solidFill>
                <a:effectLst/>
                <a:latin typeface="Verdana" panose="020B0604030504040204" pitchFamily="34" charset="0"/>
                <a:ea typeface="Verdana" panose="020B0604030504040204" pitchFamily="34" charset="0"/>
              </a:rPr>
              <a:t>The Apostle’s Creed </a:t>
            </a:r>
            <a:endParaRPr lang="en-US" sz="2800" dirty="0">
              <a:effectLst/>
              <a:latin typeface="Verdana" panose="020B0604030504040204" pitchFamily="34" charset="0"/>
              <a:ea typeface="Verdana" panose="020B0604030504040204" pitchFamily="34" charset="0"/>
            </a:endParaRPr>
          </a:p>
          <a:p>
            <a:pPr marL="0" marR="0">
              <a:spcBef>
                <a:spcPts val="0"/>
              </a:spcBef>
              <a:spcAft>
                <a:spcPts val="0"/>
              </a:spcAft>
            </a:pPr>
            <a:r>
              <a:rPr lang="en-US" sz="2350" b="1" dirty="0">
                <a:solidFill>
                  <a:srgbClr val="3F3F3F"/>
                </a:solidFill>
                <a:effectLst/>
                <a:latin typeface="Verdana" panose="020B0604030504040204" pitchFamily="34" charset="0"/>
                <a:ea typeface="Verdana" panose="020B0604030504040204" pitchFamily="34" charset="0"/>
              </a:rPr>
              <a:t>I believe in God, the Father almighty, </a:t>
            </a:r>
            <a:endParaRPr lang="en-US" sz="2350" dirty="0">
              <a:effectLst/>
              <a:latin typeface="Verdana" panose="020B0604030504040204" pitchFamily="34" charset="0"/>
              <a:ea typeface="Verdana" panose="020B0604030504040204" pitchFamily="34" charset="0"/>
            </a:endParaRPr>
          </a:p>
          <a:p>
            <a:pPr marL="0" marR="0">
              <a:spcBef>
                <a:spcPts val="0"/>
              </a:spcBef>
              <a:spcAft>
                <a:spcPts val="0"/>
              </a:spcAft>
            </a:pPr>
            <a:r>
              <a:rPr lang="en-US" sz="2350" b="1" dirty="0">
                <a:solidFill>
                  <a:srgbClr val="3F3F3F"/>
                </a:solidFill>
                <a:effectLst/>
                <a:latin typeface="Verdana" panose="020B0604030504040204" pitchFamily="34" charset="0"/>
                <a:ea typeface="Verdana" panose="020B0604030504040204" pitchFamily="34" charset="0"/>
              </a:rPr>
              <a:t>	creator of heaven and earth.</a:t>
            </a:r>
            <a:endParaRPr lang="en-US" sz="2350" dirty="0">
              <a:effectLst/>
              <a:latin typeface="Verdana" panose="020B0604030504040204" pitchFamily="34" charset="0"/>
              <a:ea typeface="Verdana" panose="020B0604030504040204" pitchFamily="34" charset="0"/>
            </a:endParaRPr>
          </a:p>
          <a:p>
            <a:pPr marL="0" marR="0">
              <a:spcBef>
                <a:spcPts val="0"/>
              </a:spcBef>
              <a:spcAft>
                <a:spcPts val="0"/>
              </a:spcAft>
            </a:pPr>
            <a:r>
              <a:rPr lang="en-US" sz="2350" b="1" dirty="0">
                <a:solidFill>
                  <a:srgbClr val="3F3F3F"/>
                </a:solidFill>
                <a:effectLst/>
                <a:latin typeface="Verdana" panose="020B0604030504040204" pitchFamily="34" charset="0"/>
                <a:ea typeface="Verdana" panose="020B0604030504040204" pitchFamily="34" charset="0"/>
              </a:rPr>
              <a:t>I believe in Jesus Christ, God’s only Son our Lord, </a:t>
            </a:r>
            <a:endParaRPr lang="en-US" sz="2350" dirty="0">
              <a:effectLst/>
              <a:latin typeface="Verdana" panose="020B0604030504040204" pitchFamily="34" charset="0"/>
              <a:ea typeface="Verdana" panose="020B0604030504040204" pitchFamily="34" charset="0"/>
            </a:endParaRPr>
          </a:p>
          <a:p>
            <a:pPr marL="0" marR="0">
              <a:spcBef>
                <a:spcPts val="0"/>
              </a:spcBef>
              <a:spcAft>
                <a:spcPts val="0"/>
              </a:spcAft>
            </a:pPr>
            <a:r>
              <a:rPr lang="en-US" sz="2350" b="1" dirty="0">
                <a:solidFill>
                  <a:srgbClr val="3F3F3F"/>
                </a:solidFill>
                <a:effectLst/>
                <a:latin typeface="Verdana" panose="020B0604030504040204" pitchFamily="34" charset="0"/>
                <a:ea typeface="Verdana" panose="020B0604030504040204" pitchFamily="34" charset="0"/>
              </a:rPr>
              <a:t>	who was conceived by the Holy Spirit, </a:t>
            </a:r>
            <a:endParaRPr lang="en-US" sz="2350" dirty="0">
              <a:effectLst/>
              <a:latin typeface="Verdana" panose="020B0604030504040204" pitchFamily="34" charset="0"/>
              <a:ea typeface="Verdana" panose="020B0604030504040204" pitchFamily="34" charset="0"/>
            </a:endParaRPr>
          </a:p>
          <a:p>
            <a:pPr marL="0" marR="0">
              <a:spcBef>
                <a:spcPts val="0"/>
              </a:spcBef>
              <a:spcAft>
                <a:spcPts val="0"/>
              </a:spcAft>
            </a:pPr>
            <a:r>
              <a:rPr lang="en-US" sz="2350" b="1" dirty="0">
                <a:solidFill>
                  <a:srgbClr val="3F3F3F"/>
                </a:solidFill>
                <a:effectLst/>
                <a:latin typeface="Verdana" panose="020B0604030504040204" pitchFamily="34" charset="0"/>
                <a:ea typeface="Verdana" panose="020B0604030504040204" pitchFamily="34" charset="0"/>
              </a:rPr>
              <a:t>	born of the virgin Mary, </a:t>
            </a:r>
            <a:endParaRPr lang="en-US" sz="2350" dirty="0">
              <a:effectLst/>
              <a:latin typeface="Verdana" panose="020B0604030504040204" pitchFamily="34" charset="0"/>
              <a:ea typeface="Verdana" panose="020B0604030504040204" pitchFamily="34" charset="0"/>
            </a:endParaRPr>
          </a:p>
          <a:p>
            <a:pPr marL="0" marR="0">
              <a:spcBef>
                <a:spcPts val="0"/>
              </a:spcBef>
              <a:spcAft>
                <a:spcPts val="0"/>
              </a:spcAft>
            </a:pPr>
            <a:r>
              <a:rPr lang="en-US" sz="2350" b="1" dirty="0">
                <a:solidFill>
                  <a:srgbClr val="3F3F3F"/>
                </a:solidFill>
                <a:effectLst/>
                <a:latin typeface="Verdana" panose="020B0604030504040204" pitchFamily="34" charset="0"/>
                <a:ea typeface="Verdana" panose="020B0604030504040204" pitchFamily="34" charset="0"/>
              </a:rPr>
              <a:t>	suffered under Pontius Pilate, </a:t>
            </a:r>
            <a:endParaRPr lang="en-US" sz="2350" dirty="0">
              <a:effectLst/>
              <a:latin typeface="Verdana" panose="020B0604030504040204" pitchFamily="34" charset="0"/>
              <a:ea typeface="Verdana" panose="020B0604030504040204" pitchFamily="34" charset="0"/>
            </a:endParaRPr>
          </a:p>
          <a:p>
            <a:pPr marL="0" marR="0">
              <a:spcBef>
                <a:spcPts val="0"/>
              </a:spcBef>
              <a:spcAft>
                <a:spcPts val="0"/>
              </a:spcAft>
            </a:pPr>
            <a:r>
              <a:rPr lang="en-US" sz="2350" b="1" dirty="0">
                <a:solidFill>
                  <a:srgbClr val="3F3F3F"/>
                </a:solidFill>
                <a:effectLst/>
                <a:latin typeface="Verdana" panose="020B0604030504040204" pitchFamily="34" charset="0"/>
                <a:ea typeface="Verdana" panose="020B0604030504040204" pitchFamily="34" charset="0"/>
              </a:rPr>
              <a:t>	was crucified, died, and was buried; </a:t>
            </a:r>
            <a:endParaRPr lang="en-US" sz="2350" dirty="0">
              <a:effectLst/>
              <a:latin typeface="Verdana" panose="020B0604030504040204" pitchFamily="34" charset="0"/>
              <a:ea typeface="Verdana" panose="020B0604030504040204" pitchFamily="34" charset="0"/>
            </a:endParaRPr>
          </a:p>
          <a:p>
            <a:pPr marL="0" marR="0">
              <a:spcBef>
                <a:spcPts val="0"/>
              </a:spcBef>
              <a:spcAft>
                <a:spcPts val="0"/>
              </a:spcAft>
            </a:pPr>
            <a:r>
              <a:rPr lang="en-US" sz="2350" b="1" dirty="0">
                <a:solidFill>
                  <a:srgbClr val="3F3F3F"/>
                </a:solidFill>
                <a:effectLst/>
                <a:latin typeface="Verdana" panose="020B0604030504040204" pitchFamily="34" charset="0"/>
                <a:ea typeface="Verdana" panose="020B0604030504040204" pitchFamily="34" charset="0"/>
              </a:rPr>
              <a:t>	he descended to the dead. </a:t>
            </a:r>
            <a:endParaRPr lang="en-US" sz="2350" dirty="0">
              <a:effectLst/>
              <a:latin typeface="Verdana" panose="020B0604030504040204" pitchFamily="34" charset="0"/>
              <a:ea typeface="Verdana" panose="020B0604030504040204" pitchFamily="34" charset="0"/>
            </a:endParaRPr>
          </a:p>
          <a:p>
            <a:pPr marL="0" marR="0">
              <a:spcBef>
                <a:spcPts val="0"/>
              </a:spcBef>
              <a:spcAft>
                <a:spcPts val="0"/>
              </a:spcAft>
            </a:pPr>
            <a:r>
              <a:rPr lang="en-US" sz="2350" b="1" dirty="0">
                <a:solidFill>
                  <a:srgbClr val="3F3F3F"/>
                </a:solidFill>
                <a:effectLst/>
                <a:latin typeface="Verdana" panose="020B0604030504040204" pitchFamily="34" charset="0"/>
                <a:ea typeface="Verdana" panose="020B0604030504040204" pitchFamily="34" charset="0"/>
              </a:rPr>
              <a:t>	On the third day he rose again; </a:t>
            </a:r>
            <a:endParaRPr lang="en-US" sz="2350" dirty="0">
              <a:effectLst/>
              <a:latin typeface="Verdana" panose="020B0604030504040204" pitchFamily="34" charset="0"/>
              <a:ea typeface="Verdana" panose="020B0604030504040204" pitchFamily="34" charset="0"/>
            </a:endParaRPr>
          </a:p>
          <a:p>
            <a:pPr marL="0" marR="0">
              <a:spcBef>
                <a:spcPts val="0"/>
              </a:spcBef>
              <a:spcAft>
                <a:spcPts val="0"/>
              </a:spcAft>
            </a:pPr>
            <a:r>
              <a:rPr lang="en-US" sz="2350" b="1" dirty="0">
                <a:solidFill>
                  <a:srgbClr val="3F3F3F"/>
                </a:solidFill>
                <a:effectLst/>
                <a:latin typeface="Verdana" panose="020B0604030504040204" pitchFamily="34" charset="0"/>
                <a:ea typeface="Verdana" panose="020B0604030504040204" pitchFamily="34" charset="0"/>
              </a:rPr>
              <a:t>	he ascended into heaven, </a:t>
            </a:r>
            <a:endParaRPr lang="en-US" sz="2350" dirty="0">
              <a:effectLst/>
              <a:latin typeface="Verdana" panose="020B0604030504040204" pitchFamily="34" charset="0"/>
              <a:ea typeface="Verdana" panose="020B0604030504040204" pitchFamily="34" charset="0"/>
            </a:endParaRPr>
          </a:p>
          <a:p>
            <a:pPr marL="0" marR="0">
              <a:spcBef>
                <a:spcPts val="0"/>
              </a:spcBef>
              <a:spcAft>
                <a:spcPts val="0"/>
              </a:spcAft>
            </a:pPr>
            <a:r>
              <a:rPr lang="en-US" sz="2350" b="1" dirty="0">
                <a:solidFill>
                  <a:srgbClr val="3F3F3F"/>
                </a:solidFill>
                <a:effectLst/>
                <a:latin typeface="Verdana" panose="020B0604030504040204" pitchFamily="34" charset="0"/>
                <a:ea typeface="Verdana" panose="020B0604030504040204" pitchFamily="34" charset="0"/>
              </a:rPr>
              <a:t>	he is seated at the right hand of the Father, </a:t>
            </a:r>
            <a:endParaRPr lang="en-US" sz="2350" dirty="0">
              <a:effectLst/>
              <a:latin typeface="Verdana" panose="020B0604030504040204" pitchFamily="34" charset="0"/>
              <a:ea typeface="Verdana" panose="020B0604030504040204" pitchFamily="34" charset="0"/>
            </a:endParaRPr>
          </a:p>
          <a:p>
            <a:pPr marL="0" marR="0">
              <a:spcBef>
                <a:spcPts val="0"/>
              </a:spcBef>
              <a:spcAft>
                <a:spcPts val="0"/>
              </a:spcAft>
            </a:pPr>
            <a:r>
              <a:rPr lang="en-US" sz="2350" b="1" dirty="0">
                <a:solidFill>
                  <a:srgbClr val="3F3F3F"/>
                </a:solidFill>
                <a:effectLst/>
                <a:latin typeface="Verdana" panose="020B0604030504040204" pitchFamily="34" charset="0"/>
                <a:ea typeface="Verdana" panose="020B0604030504040204" pitchFamily="34" charset="0"/>
              </a:rPr>
              <a:t>	and he will come to judge the living and the dead. </a:t>
            </a:r>
            <a:endParaRPr lang="en-US" sz="2350" dirty="0">
              <a:effectLst/>
              <a:latin typeface="Verdana" panose="020B0604030504040204" pitchFamily="34" charset="0"/>
              <a:ea typeface="Verdana" panose="020B0604030504040204" pitchFamily="34" charset="0"/>
            </a:endParaRPr>
          </a:p>
          <a:p>
            <a:pPr marL="0" marR="0">
              <a:spcBef>
                <a:spcPts val="0"/>
              </a:spcBef>
              <a:spcAft>
                <a:spcPts val="0"/>
              </a:spcAft>
            </a:pPr>
            <a:r>
              <a:rPr lang="en-US" sz="2350" b="1" dirty="0">
                <a:solidFill>
                  <a:srgbClr val="3F3F3F"/>
                </a:solidFill>
                <a:effectLst/>
                <a:latin typeface="Verdana" panose="020B0604030504040204" pitchFamily="34" charset="0"/>
                <a:ea typeface="Verdana" panose="020B0604030504040204" pitchFamily="34" charset="0"/>
              </a:rPr>
              <a:t>I believe in the Holy Spirit, </a:t>
            </a:r>
            <a:endParaRPr lang="en-US" sz="2350" dirty="0">
              <a:effectLst/>
              <a:latin typeface="Verdana" panose="020B0604030504040204" pitchFamily="34" charset="0"/>
              <a:ea typeface="Verdana" panose="020B0604030504040204" pitchFamily="34" charset="0"/>
            </a:endParaRPr>
          </a:p>
          <a:p>
            <a:pPr marL="0" marR="0">
              <a:spcBef>
                <a:spcPts val="0"/>
              </a:spcBef>
              <a:spcAft>
                <a:spcPts val="0"/>
              </a:spcAft>
            </a:pPr>
            <a:r>
              <a:rPr lang="en-US" sz="2350" b="1" dirty="0">
                <a:solidFill>
                  <a:srgbClr val="3F3F3F"/>
                </a:solidFill>
                <a:effectLst/>
                <a:latin typeface="Verdana" panose="020B0604030504040204" pitchFamily="34" charset="0"/>
                <a:ea typeface="Verdana" panose="020B0604030504040204" pitchFamily="34" charset="0"/>
              </a:rPr>
              <a:t>	the holy catholic church, </a:t>
            </a:r>
            <a:endParaRPr lang="en-US" sz="2350" dirty="0">
              <a:effectLst/>
              <a:latin typeface="Verdana" panose="020B0604030504040204" pitchFamily="34" charset="0"/>
              <a:ea typeface="Verdana" panose="020B0604030504040204" pitchFamily="34" charset="0"/>
            </a:endParaRPr>
          </a:p>
          <a:p>
            <a:pPr marL="0" marR="0">
              <a:spcBef>
                <a:spcPts val="0"/>
              </a:spcBef>
              <a:spcAft>
                <a:spcPts val="0"/>
              </a:spcAft>
            </a:pPr>
            <a:r>
              <a:rPr lang="en-US" sz="2350" b="1" dirty="0">
                <a:solidFill>
                  <a:srgbClr val="3F3F3F"/>
                </a:solidFill>
                <a:effectLst/>
                <a:latin typeface="Verdana" panose="020B0604030504040204" pitchFamily="34" charset="0"/>
                <a:ea typeface="Verdana" panose="020B0604030504040204" pitchFamily="34" charset="0"/>
              </a:rPr>
              <a:t>	the communion of saints, </a:t>
            </a:r>
            <a:endParaRPr lang="en-US" sz="2350" dirty="0">
              <a:effectLst/>
              <a:latin typeface="Verdana" panose="020B0604030504040204" pitchFamily="34" charset="0"/>
              <a:ea typeface="Verdana" panose="020B0604030504040204" pitchFamily="34" charset="0"/>
            </a:endParaRPr>
          </a:p>
          <a:p>
            <a:pPr marL="0" marR="0">
              <a:spcBef>
                <a:spcPts val="0"/>
              </a:spcBef>
              <a:spcAft>
                <a:spcPts val="0"/>
              </a:spcAft>
            </a:pPr>
            <a:r>
              <a:rPr lang="en-US" sz="2350" b="1" dirty="0">
                <a:solidFill>
                  <a:srgbClr val="3F3F3F"/>
                </a:solidFill>
                <a:effectLst/>
                <a:latin typeface="Verdana" panose="020B0604030504040204" pitchFamily="34" charset="0"/>
                <a:ea typeface="Verdana" panose="020B0604030504040204" pitchFamily="34" charset="0"/>
              </a:rPr>
              <a:t>	the forgiveness of sins, </a:t>
            </a:r>
            <a:endParaRPr lang="en-US" sz="2350" dirty="0">
              <a:effectLst/>
              <a:latin typeface="Verdana" panose="020B0604030504040204" pitchFamily="34" charset="0"/>
              <a:ea typeface="Verdana" panose="020B0604030504040204" pitchFamily="34" charset="0"/>
            </a:endParaRPr>
          </a:p>
          <a:p>
            <a:pPr marL="0" marR="0">
              <a:spcBef>
                <a:spcPts val="0"/>
              </a:spcBef>
              <a:spcAft>
                <a:spcPts val="0"/>
              </a:spcAft>
            </a:pPr>
            <a:r>
              <a:rPr lang="en-US" sz="2350" b="1" dirty="0">
                <a:solidFill>
                  <a:srgbClr val="3F3F3F"/>
                </a:solidFill>
                <a:effectLst/>
                <a:latin typeface="Verdana" panose="020B0604030504040204" pitchFamily="34" charset="0"/>
                <a:ea typeface="Verdana" panose="020B0604030504040204" pitchFamily="34" charset="0"/>
              </a:rPr>
              <a:t>	the resurrection of the body, </a:t>
            </a:r>
            <a:endParaRPr lang="en-US" sz="2350" dirty="0">
              <a:effectLst/>
              <a:latin typeface="Verdana" panose="020B0604030504040204" pitchFamily="34" charset="0"/>
              <a:ea typeface="Verdana" panose="020B0604030504040204" pitchFamily="34" charset="0"/>
            </a:endParaRPr>
          </a:p>
          <a:p>
            <a:pPr marL="0" marR="0">
              <a:spcBef>
                <a:spcPts val="0"/>
              </a:spcBef>
              <a:spcAft>
                <a:spcPts val="0"/>
              </a:spcAft>
            </a:pPr>
            <a:r>
              <a:rPr lang="en-US" sz="2350" b="1" dirty="0">
                <a:solidFill>
                  <a:srgbClr val="3F3F3F"/>
                </a:solidFill>
                <a:effectLst/>
                <a:latin typeface="Verdana" panose="020B0604030504040204" pitchFamily="34" charset="0"/>
                <a:ea typeface="Verdana" panose="020B0604030504040204" pitchFamily="34" charset="0"/>
              </a:rPr>
              <a:t>	and the life everlasting. Amen.</a:t>
            </a:r>
            <a:endParaRPr lang="en-US" sz="2350" dirty="0">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91461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1ED425-802D-41EC-B643-542E1BA76B15}"/>
              </a:ext>
            </a:extLst>
          </p:cNvPr>
          <p:cNvSpPr txBox="1"/>
          <p:nvPr/>
        </p:nvSpPr>
        <p:spPr>
          <a:xfrm>
            <a:off x="874104" y="989870"/>
            <a:ext cx="10443791" cy="4878259"/>
          </a:xfrm>
          <a:prstGeom prst="rect">
            <a:avLst/>
          </a:prstGeom>
          <a:noFill/>
        </p:spPr>
        <p:txBody>
          <a:bodyPr wrap="square" rtlCol="0">
            <a:spAutoFit/>
          </a:bodyPr>
          <a:lstStyle/>
          <a:p>
            <a:pPr marL="0" marR="0">
              <a:spcBef>
                <a:spcPts val="0"/>
              </a:spcBef>
              <a:spcAft>
                <a:spcPts val="0"/>
              </a:spcAft>
            </a:pPr>
            <a:r>
              <a:rPr lang="en-US" sz="3200" b="1" dirty="0">
                <a:effectLst/>
                <a:latin typeface="Verdana" panose="020B0604030504040204" pitchFamily="34" charset="0"/>
                <a:ea typeface="Verdana" panose="020B0604030504040204" pitchFamily="34" charset="0"/>
              </a:rPr>
              <a:t>Peace </a:t>
            </a:r>
          </a:p>
          <a:p>
            <a:pPr marL="0" marR="0">
              <a:spcBef>
                <a:spcPts val="0"/>
              </a:spcBef>
              <a:spcAft>
                <a:spcPts val="0"/>
              </a:spcAft>
            </a:pPr>
            <a:r>
              <a:rPr lang="en-US" sz="2500" dirty="0">
                <a:solidFill>
                  <a:srgbClr val="3F3F3F"/>
                </a:solidFill>
                <a:effectLst/>
                <a:latin typeface="Verdana" panose="020B0604030504040204" pitchFamily="34" charset="0"/>
                <a:ea typeface="Verdana" panose="020B0604030504040204" pitchFamily="34" charset="0"/>
              </a:rPr>
              <a:t>The peace of Christ be with you always.</a:t>
            </a:r>
            <a:endParaRPr lang="en-US" sz="2500" dirty="0">
              <a:effectLst/>
              <a:latin typeface="Verdana" panose="020B0604030504040204" pitchFamily="34" charset="0"/>
              <a:ea typeface="Verdana" panose="020B0604030504040204" pitchFamily="34" charset="0"/>
            </a:endParaRPr>
          </a:p>
          <a:p>
            <a:pPr marL="0" marR="0">
              <a:spcBef>
                <a:spcPts val="0"/>
              </a:spcBef>
              <a:spcAft>
                <a:spcPts val="0"/>
              </a:spcAft>
            </a:pPr>
            <a:r>
              <a:rPr lang="en-US" sz="2500" b="1" dirty="0">
                <a:solidFill>
                  <a:srgbClr val="3F3F3F"/>
                </a:solidFill>
                <a:effectLst/>
                <a:latin typeface="Verdana" panose="020B0604030504040204" pitchFamily="34" charset="0"/>
                <a:ea typeface="Verdana" panose="020B0604030504040204" pitchFamily="34" charset="0"/>
              </a:rPr>
              <a:t>And also with you.</a:t>
            </a:r>
            <a:endParaRPr lang="en-US" sz="2500" dirty="0">
              <a:latin typeface="Verdana" panose="020B0604030504040204" pitchFamily="34" charset="0"/>
              <a:ea typeface="Verdana" panose="020B0604030504040204" pitchFamily="34" charset="0"/>
            </a:endParaRPr>
          </a:p>
          <a:p>
            <a:pPr marL="0" marR="0">
              <a:spcBef>
                <a:spcPts val="0"/>
              </a:spcBef>
              <a:spcAft>
                <a:spcPts val="0"/>
              </a:spcAft>
            </a:pPr>
            <a:endParaRPr lang="en-US" sz="1500" b="1" dirty="0">
              <a:solidFill>
                <a:srgbClr val="3F3F3F"/>
              </a:solidFill>
              <a:latin typeface="Verdana" panose="020B0604030504040204" pitchFamily="34" charset="0"/>
              <a:ea typeface="Verdana" panose="020B0604030504040204" pitchFamily="34" charset="0"/>
              <a:cs typeface="Times New Roman" panose="02020603050405020304" pitchFamily="18" charset="0"/>
            </a:endParaRPr>
          </a:p>
          <a:p>
            <a:pPr marL="0" marR="0">
              <a:spcBef>
                <a:spcPts val="0"/>
              </a:spcBef>
              <a:spcAft>
                <a:spcPts val="0"/>
              </a:spcAft>
            </a:pPr>
            <a:r>
              <a:rPr lang="en-US" sz="3200" b="1" dirty="0">
                <a:solidFill>
                  <a:srgbClr val="3F3F3F"/>
                </a:solidFill>
                <a:effectLst/>
                <a:latin typeface="Verdana" panose="020B0604030504040204" pitchFamily="34" charset="0"/>
                <a:ea typeface="Verdana" panose="020B0604030504040204" pitchFamily="34" charset="0"/>
              </a:rPr>
              <a:t>Offering and Offering Prayer </a:t>
            </a:r>
          </a:p>
          <a:p>
            <a:r>
              <a:rPr lang="en-US" sz="2500" b="1" dirty="0">
                <a:solidFill>
                  <a:srgbClr val="3F3F3F"/>
                </a:solidFill>
                <a:effectLst/>
                <a:latin typeface="Verdana" panose="020B0604030504040204" pitchFamily="34" charset="0"/>
                <a:ea typeface="Verdana" panose="020B0604030504040204" pitchFamily="34" charset="0"/>
              </a:rPr>
              <a:t>God of abundance: you have set before us a plentiful harvest. As we feast on your goodness, strengthen us to labor in your field, and equip us to bear fruit for the good of all, in the name of Jesus.  Amen.</a:t>
            </a:r>
            <a:endParaRPr lang="en-US" sz="2500" dirty="0">
              <a:effectLst/>
              <a:latin typeface="Verdana" panose="020B0604030504040204" pitchFamily="34" charset="0"/>
              <a:ea typeface="Verdana" panose="020B0604030504040204" pitchFamily="34" charset="0"/>
            </a:endParaRPr>
          </a:p>
          <a:p>
            <a:pPr marL="0" marR="0">
              <a:spcBef>
                <a:spcPts val="0"/>
              </a:spcBef>
              <a:spcAft>
                <a:spcPts val="0"/>
              </a:spcAft>
            </a:pPr>
            <a:endParaRPr lang="en-US" sz="2500" b="1" dirty="0">
              <a:solidFill>
                <a:srgbClr val="3F3F3F"/>
              </a:solidFill>
              <a:effectLst/>
              <a:latin typeface="Verdana" panose="020B0604030504040204" pitchFamily="34" charset="0"/>
              <a:ea typeface="Verdana" panose="020B0604030504040204" pitchFamily="34" charset="0"/>
            </a:endParaRPr>
          </a:p>
          <a:p>
            <a:pPr marL="0" marR="0">
              <a:spcBef>
                <a:spcPts val="0"/>
              </a:spcBef>
              <a:spcAft>
                <a:spcPts val="0"/>
              </a:spcAft>
            </a:pPr>
            <a:r>
              <a:rPr lang="en-US" sz="3200" b="1" dirty="0">
                <a:solidFill>
                  <a:srgbClr val="3F3F3F"/>
                </a:solidFill>
                <a:effectLst/>
                <a:latin typeface="Verdana" panose="020B0604030504040204" pitchFamily="34" charset="0"/>
                <a:ea typeface="Verdana" panose="020B0604030504040204" pitchFamily="34" charset="0"/>
              </a:rPr>
              <a:t>Prayers of Intercession </a:t>
            </a:r>
          </a:p>
          <a:p>
            <a:r>
              <a:rPr lang="en-US" sz="25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God, in your mercy, </a:t>
            </a:r>
            <a:r>
              <a:rPr lang="en-US" sz="2500" b="1"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hear our prayer.</a:t>
            </a:r>
            <a:endParaRPr lang="en-US" sz="3200" dirty="0">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70311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65BDD8-DC9F-49A4-89B8-A5A639B8E06F}"/>
              </a:ext>
            </a:extLst>
          </p:cNvPr>
          <p:cNvSpPr txBox="1"/>
          <p:nvPr/>
        </p:nvSpPr>
        <p:spPr>
          <a:xfrm>
            <a:off x="2590800" y="304800"/>
            <a:ext cx="6294120" cy="6005362"/>
          </a:xfrm>
          <a:prstGeom prst="rect">
            <a:avLst/>
          </a:prstGeom>
          <a:noFill/>
        </p:spPr>
        <p:txBody>
          <a:bodyPr wrap="square" rtlCol="0">
            <a:spAutoFit/>
          </a:bodyPr>
          <a:lstStyle/>
          <a:p>
            <a:pPr marL="0" marR="0" indent="0">
              <a:lnSpc>
                <a:spcPct val="107000"/>
              </a:lnSpc>
              <a:spcBef>
                <a:spcPts val="0"/>
              </a:spcBef>
              <a:spcAft>
                <a:spcPts val="0"/>
              </a:spcAft>
              <a:buNone/>
            </a:pPr>
            <a:r>
              <a:rPr lang="en-US" sz="3200" b="1" cap="all" dirty="0">
                <a:solidFill>
                  <a:srgbClr val="3F3F3F"/>
                </a:solidFill>
                <a:latin typeface="Verdana" panose="020B0604030504040204" pitchFamily="34" charset="0"/>
                <a:ea typeface="Verdana" panose="020B0604030504040204" pitchFamily="34" charset="0"/>
                <a:cs typeface="Times New Roman" panose="02020603050405020304" pitchFamily="18" charset="0"/>
              </a:rPr>
              <a:t>Lord’s Prayer </a:t>
            </a:r>
          </a:p>
          <a:p>
            <a:pPr marL="0" marR="0">
              <a:spcBef>
                <a:spcPts val="0"/>
              </a:spcBef>
              <a:spcAft>
                <a:spcPts val="0"/>
              </a:spcAft>
            </a:pPr>
            <a:r>
              <a:rPr lang="en-US" sz="2500" b="1" dirty="0">
                <a:solidFill>
                  <a:srgbClr val="3F3F3F"/>
                </a:solidFill>
                <a:effectLst/>
                <a:latin typeface="Verdana" panose="020B0604030504040204" pitchFamily="34" charset="0"/>
                <a:ea typeface="Verdana" panose="020B0604030504040204" pitchFamily="34" charset="0"/>
              </a:rPr>
              <a:t>Our Father, who art in heaven, </a:t>
            </a:r>
          </a:p>
          <a:p>
            <a:pPr marL="0" marR="0">
              <a:spcBef>
                <a:spcPts val="0"/>
              </a:spcBef>
              <a:spcAft>
                <a:spcPts val="0"/>
              </a:spcAft>
            </a:pPr>
            <a:r>
              <a:rPr lang="en-US" sz="2500" b="1" dirty="0">
                <a:solidFill>
                  <a:srgbClr val="3F3F3F"/>
                </a:solidFill>
                <a:effectLst/>
                <a:latin typeface="Verdana" panose="020B0604030504040204" pitchFamily="34" charset="0"/>
                <a:ea typeface="Verdana" panose="020B0604030504040204" pitchFamily="34" charset="0"/>
              </a:rPr>
              <a:t>	hallowed be thy name,</a:t>
            </a:r>
            <a:endParaRPr lang="en-US" sz="2500" dirty="0">
              <a:effectLst/>
              <a:latin typeface="Verdana" panose="020B0604030504040204" pitchFamily="34" charset="0"/>
              <a:ea typeface="Verdana" panose="020B0604030504040204" pitchFamily="34" charset="0"/>
            </a:endParaRPr>
          </a:p>
          <a:p>
            <a:pPr marL="0" marR="0" indent="304800">
              <a:spcBef>
                <a:spcPts val="0"/>
              </a:spcBef>
              <a:spcAft>
                <a:spcPts val="0"/>
              </a:spcAft>
            </a:pPr>
            <a:r>
              <a:rPr lang="en-US" sz="2500" b="1" dirty="0">
                <a:solidFill>
                  <a:srgbClr val="3F3F3F"/>
                </a:solidFill>
                <a:effectLst/>
                <a:latin typeface="Verdana" panose="020B0604030504040204" pitchFamily="34" charset="0"/>
                <a:ea typeface="Verdana" panose="020B0604030504040204" pitchFamily="34" charset="0"/>
              </a:rPr>
              <a:t>	thy kingdom come, </a:t>
            </a:r>
          </a:p>
          <a:p>
            <a:pPr marL="0" marR="0" indent="304800">
              <a:spcBef>
                <a:spcPts val="0"/>
              </a:spcBef>
              <a:spcAft>
                <a:spcPts val="0"/>
              </a:spcAft>
            </a:pPr>
            <a:r>
              <a:rPr lang="en-US" sz="2500" b="1" dirty="0">
                <a:solidFill>
                  <a:srgbClr val="3F3F3F"/>
                </a:solidFill>
                <a:latin typeface="Verdana" panose="020B0604030504040204" pitchFamily="34" charset="0"/>
                <a:ea typeface="Verdana" panose="020B0604030504040204" pitchFamily="34" charset="0"/>
              </a:rPr>
              <a:t>	</a:t>
            </a:r>
            <a:r>
              <a:rPr lang="en-US" sz="2500" b="1" dirty="0">
                <a:solidFill>
                  <a:srgbClr val="3F3F3F"/>
                </a:solidFill>
                <a:effectLst/>
                <a:latin typeface="Verdana" panose="020B0604030504040204" pitchFamily="34" charset="0"/>
                <a:ea typeface="Verdana" panose="020B0604030504040204" pitchFamily="34" charset="0"/>
              </a:rPr>
              <a:t>thy will be done,</a:t>
            </a:r>
            <a:endParaRPr lang="en-US" sz="2500" dirty="0">
              <a:effectLst/>
              <a:latin typeface="Verdana" panose="020B0604030504040204" pitchFamily="34" charset="0"/>
              <a:ea typeface="Verdana" panose="020B0604030504040204" pitchFamily="34" charset="0"/>
            </a:endParaRPr>
          </a:p>
          <a:p>
            <a:pPr marL="0" marR="0" indent="609600">
              <a:spcBef>
                <a:spcPts val="0"/>
              </a:spcBef>
              <a:spcAft>
                <a:spcPts val="0"/>
              </a:spcAft>
            </a:pPr>
            <a:r>
              <a:rPr lang="en-US" sz="2500" b="1" dirty="0">
                <a:solidFill>
                  <a:srgbClr val="3F3F3F"/>
                </a:solidFill>
                <a:effectLst/>
                <a:latin typeface="Verdana" panose="020B0604030504040204" pitchFamily="34" charset="0"/>
                <a:ea typeface="Verdana" panose="020B0604030504040204" pitchFamily="34" charset="0"/>
              </a:rPr>
              <a:t>on earth as it is in heaven.</a:t>
            </a:r>
            <a:endParaRPr lang="en-US" sz="2500" dirty="0">
              <a:effectLst/>
              <a:latin typeface="Verdana" panose="020B0604030504040204" pitchFamily="34" charset="0"/>
              <a:ea typeface="Verdana" panose="020B0604030504040204" pitchFamily="34" charset="0"/>
            </a:endParaRPr>
          </a:p>
          <a:p>
            <a:pPr marL="0" marR="0">
              <a:spcBef>
                <a:spcPts val="0"/>
              </a:spcBef>
              <a:spcAft>
                <a:spcPts val="0"/>
              </a:spcAft>
            </a:pPr>
            <a:r>
              <a:rPr lang="en-US" sz="2500" b="1" dirty="0">
                <a:solidFill>
                  <a:srgbClr val="3F3F3F"/>
                </a:solidFill>
                <a:effectLst/>
                <a:latin typeface="Verdana" panose="020B0604030504040204" pitchFamily="34" charset="0"/>
                <a:ea typeface="Verdana" panose="020B0604030504040204" pitchFamily="34" charset="0"/>
              </a:rPr>
              <a:t>Give us this day our daily bread; </a:t>
            </a:r>
          </a:p>
          <a:p>
            <a:pPr marL="0" marR="0">
              <a:spcBef>
                <a:spcPts val="0"/>
              </a:spcBef>
              <a:spcAft>
                <a:spcPts val="0"/>
              </a:spcAft>
            </a:pPr>
            <a:r>
              <a:rPr lang="en-US" sz="2500" b="1" dirty="0">
                <a:solidFill>
                  <a:srgbClr val="3F3F3F"/>
                </a:solidFill>
                <a:effectLst/>
                <a:latin typeface="Verdana" panose="020B0604030504040204" pitchFamily="34" charset="0"/>
                <a:ea typeface="Verdana" panose="020B0604030504040204" pitchFamily="34" charset="0"/>
              </a:rPr>
              <a:t>and forgive us our trespasses, </a:t>
            </a:r>
          </a:p>
          <a:p>
            <a:pPr marL="0" marR="0">
              <a:spcBef>
                <a:spcPts val="0"/>
              </a:spcBef>
              <a:spcAft>
                <a:spcPts val="0"/>
              </a:spcAft>
            </a:pPr>
            <a:r>
              <a:rPr lang="en-US" sz="2500" b="1" dirty="0">
                <a:solidFill>
                  <a:srgbClr val="3F3F3F"/>
                </a:solidFill>
                <a:latin typeface="Verdana" panose="020B0604030504040204" pitchFamily="34" charset="0"/>
                <a:ea typeface="Verdana" panose="020B0604030504040204" pitchFamily="34" charset="0"/>
              </a:rPr>
              <a:t>	</a:t>
            </a:r>
            <a:r>
              <a:rPr lang="en-US" sz="2500" b="1" dirty="0">
                <a:solidFill>
                  <a:srgbClr val="3F3F3F"/>
                </a:solidFill>
                <a:effectLst/>
                <a:latin typeface="Verdana" panose="020B0604030504040204" pitchFamily="34" charset="0"/>
                <a:ea typeface="Verdana" panose="020B0604030504040204" pitchFamily="34" charset="0"/>
              </a:rPr>
              <a:t>as we forgive those</a:t>
            </a:r>
            <a:endParaRPr lang="en-US" sz="2500" dirty="0">
              <a:effectLst/>
              <a:latin typeface="Verdana" panose="020B0604030504040204" pitchFamily="34" charset="0"/>
              <a:ea typeface="Verdana" panose="020B0604030504040204" pitchFamily="34" charset="0"/>
            </a:endParaRPr>
          </a:p>
          <a:p>
            <a:pPr marL="0" marR="0" indent="609600">
              <a:spcBef>
                <a:spcPts val="0"/>
              </a:spcBef>
              <a:spcAft>
                <a:spcPts val="0"/>
              </a:spcAft>
            </a:pPr>
            <a:r>
              <a:rPr lang="en-US" sz="2500" b="1" dirty="0">
                <a:solidFill>
                  <a:srgbClr val="3F3F3F"/>
                </a:solidFill>
                <a:effectLst/>
                <a:latin typeface="Verdana" panose="020B0604030504040204" pitchFamily="34" charset="0"/>
                <a:ea typeface="Verdana" panose="020B0604030504040204" pitchFamily="34" charset="0"/>
              </a:rPr>
              <a:t>who trespass against us;</a:t>
            </a:r>
            <a:endParaRPr lang="en-US" sz="2500" dirty="0">
              <a:effectLst/>
              <a:latin typeface="Verdana" panose="020B0604030504040204" pitchFamily="34" charset="0"/>
              <a:ea typeface="Verdana" panose="020B0604030504040204" pitchFamily="34" charset="0"/>
            </a:endParaRPr>
          </a:p>
          <a:p>
            <a:pPr marL="0" marR="0">
              <a:spcBef>
                <a:spcPts val="0"/>
              </a:spcBef>
              <a:spcAft>
                <a:spcPts val="0"/>
              </a:spcAft>
            </a:pPr>
            <a:r>
              <a:rPr lang="en-US" sz="2500" b="1" dirty="0">
                <a:solidFill>
                  <a:srgbClr val="3F3F3F"/>
                </a:solidFill>
                <a:effectLst/>
                <a:latin typeface="Verdana" panose="020B0604030504040204" pitchFamily="34" charset="0"/>
                <a:ea typeface="Verdana" panose="020B0604030504040204" pitchFamily="34" charset="0"/>
              </a:rPr>
              <a:t>and lead us not into temptation,</a:t>
            </a:r>
            <a:endParaRPr lang="en-US" sz="2500" dirty="0">
              <a:effectLst/>
              <a:latin typeface="Verdana" panose="020B0604030504040204" pitchFamily="34" charset="0"/>
              <a:ea typeface="Verdana" panose="020B0604030504040204" pitchFamily="34" charset="0"/>
            </a:endParaRPr>
          </a:p>
          <a:p>
            <a:pPr marL="0" marR="0" indent="304800">
              <a:spcBef>
                <a:spcPts val="0"/>
              </a:spcBef>
              <a:spcAft>
                <a:spcPts val="0"/>
              </a:spcAft>
            </a:pPr>
            <a:r>
              <a:rPr lang="en-US" sz="2500" b="1" dirty="0">
                <a:solidFill>
                  <a:srgbClr val="3F3F3F"/>
                </a:solidFill>
                <a:effectLst/>
                <a:latin typeface="Verdana" panose="020B0604030504040204" pitchFamily="34" charset="0"/>
                <a:ea typeface="Verdana" panose="020B0604030504040204" pitchFamily="34" charset="0"/>
              </a:rPr>
              <a:t>but deliver us from evil.</a:t>
            </a:r>
            <a:endParaRPr lang="en-US" sz="2500" dirty="0">
              <a:effectLst/>
              <a:latin typeface="Verdana" panose="020B0604030504040204" pitchFamily="34" charset="0"/>
              <a:ea typeface="Verdana" panose="020B0604030504040204" pitchFamily="34" charset="0"/>
            </a:endParaRPr>
          </a:p>
          <a:p>
            <a:pPr marL="0" marR="0">
              <a:spcBef>
                <a:spcPts val="0"/>
              </a:spcBef>
              <a:spcAft>
                <a:spcPts val="0"/>
              </a:spcAft>
            </a:pPr>
            <a:r>
              <a:rPr lang="en-US" sz="2500" b="1" dirty="0">
                <a:solidFill>
                  <a:srgbClr val="3F3F3F"/>
                </a:solidFill>
                <a:effectLst/>
                <a:latin typeface="Verdana" panose="020B0604030504040204" pitchFamily="34" charset="0"/>
                <a:ea typeface="Verdana" panose="020B0604030504040204" pitchFamily="34" charset="0"/>
              </a:rPr>
              <a:t>For thine is the kingdom,</a:t>
            </a:r>
            <a:endParaRPr lang="en-US" sz="2500" dirty="0">
              <a:effectLst/>
              <a:latin typeface="Verdana" panose="020B0604030504040204" pitchFamily="34" charset="0"/>
              <a:ea typeface="Verdana" panose="020B0604030504040204" pitchFamily="34" charset="0"/>
            </a:endParaRPr>
          </a:p>
          <a:p>
            <a:pPr marL="0" marR="0" indent="304800">
              <a:spcBef>
                <a:spcPts val="0"/>
              </a:spcBef>
              <a:spcAft>
                <a:spcPts val="0"/>
              </a:spcAft>
            </a:pPr>
            <a:r>
              <a:rPr lang="en-US" sz="2500" b="1" dirty="0">
                <a:solidFill>
                  <a:srgbClr val="3F3F3F"/>
                </a:solidFill>
                <a:effectLst/>
                <a:latin typeface="Verdana" panose="020B0604030504040204" pitchFamily="34" charset="0"/>
                <a:ea typeface="Verdana" panose="020B0604030504040204" pitchFamily="34" charset="0"/>
              </a:rPr>
              <a:t>and the power, and the glory,</a:t>
            </a:r>
            <a:endParaRPr lang="en-US" sz="2500" dirty="0">
              <a:effectLst/>
              <a:latin typeface="Verdana" panose="020B0604030504040204" pitchFamily="34" charset="0"/>
              <a:ea typeface="Verdana" panose="020B0604030504040204" pitchFamily="34" charset="0"/>
            </a:endParaRPr>
          </a:p>
          <a:p>
            <a:pPr marL="0" marR="0" indent="304800">
              <a:spcBef>
                <a:spcPts val="0"/>
              </a:spcBef>
              <a:spcAft>
                <a:spcPts val="0"/>
              </a:spcAft>
            </a:pPr>
            <a:r>
              <a:rPr lang="en-US" sz="2500" b="1" dirty="0">
                <a:solidFill>
                  <a:srgbClr val="3F3F3F"/>
                </a:solidFill>
                <a:effectLst/>
                <a:latin typeface="Verdana" panose="020B0604030504040204" pitchFamily="34" charset="0"/>
                <a:ea typeface="Verdana" panose="020B0604030504040204" pitchFamily="34" charset="0"/>
              </a:rPr>
              <a:t>forever and ever. Amen.</a:t>
            </a:r>
            <a:r>
              <a:rPr lang="en-US" sz="2500" b="1" dirty="0">
                <a:solidFill>
                  <a:srgbClr val="3F3F3F"/>
                </a:solidFill>
                <a:latin typeface="Verdana" panose="020B0604030504040204" pitchFamily="34" charset="0"/>
                <a:ea typeface="Verdana" panose="020B0604030504040204" pitchFamily="34" charset="0"/>
                <a:cs typeface="Times New Roman" panose="02020603050405020304" pitchFamily="18" charset="0"/>
              </a:rPr>
              <a:t>  </a:t>
            </a:r>
            <a:endParaRPr lang="en-US" sz="2500" b="1"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088959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9D35500-AB55-C7C4-3715-630F2280E4F7}"/>
              </a:ext>
            </a:extLst>
          </p:cNvPr>
          <p:cNvSpPr txBox="1"/>
          <p:nvPr/>
        </p:nvSpPr>
        <p:spPr>
          <a:xfrm>
            <a:off x="1968958" y="2520097"/>
            <a:ext cx="8254084" cy="1817805"/>
          </a:xfrm>
          <a:prstGeom prst="rect">
            <a:avLst/>
          </a:prstGeom>
          <a:noFill/>
        </p:spPr>
        <p:txBody>
          <a:bodyPr wrap="square" rtlCol="0">
            <a:spAutoFit/>
          </a:bodyPr>
          <a:lstStyle/>
          <a:p>
            <a:pPr marL="0" marR="0">
              <a:lnSpc>
                <a:spcPct val="107000"/>
              </a:lnSpc>
              <a:spcBef>
                <a:spcPts val="0"/>
              </a:spcBef>
              <a:spcAft>
                <a:spcPts val="0"/>
              </a:spcAft>
            </a:pPr>
            <a:r>
              <a:rPr lang="en-US" sz="3200" b="1" cap="all"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BLESSING</a:t>
            </a:r>
            <a:r>
              <a:rPr lang="en-US" sz="3200" b="1"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 </a:t>
            </a:r>
          </a:p>
          <a:p>
            <a:pPr>
              <a:lnSpc>
                <a:spcPct val="107000"/>
              </a:lnSpc>
            </a:pP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The God who calls across the cosmos and speaks in the smallest seed </a:t>
            </a:r>
            <a:r>
              <a:rPr lang="en-US" sz="2500" kern="0" dirty="0">
                <a:solidFill>
                  <a:srgbClr val="CC0000"/>
                </a:solidFill>
                <a:effectLst/>
                <a:latin typeface="Verdana" panose="020B0604030504040204" pitchFamily="34" charset="0"/>
                <a:ea typeface="Verdana" panose="020B0604030504040204" pitchFamily="34" charset="0"/>
                <a:cs typeface="Segoe UI Symbol" panose="020B0502040204020203" pitchFamily="34" charset="0"/>
              </a:rPr>
              <a:t>☩</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 bless, keep, and sustain you now and to the end of the age. </a:t>
            </a:r>
            <a:r>
              <a:rPr lang="en-US" sz="2500" b="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Amen.</a:t>
            </a:r>
            <a:endParaRPr lang="en-US" sz="2500"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068737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8DD9E8-ABE4-4465-8BEE-5917FF4799F1}"/>
              </a:ext>
            </a:extLst>
          </p:cNvPr>
          <p:cNvSpPr txBox="1"/>
          <p:nvPr/>
        </p:nvSpPr>
        <p:spPr>
          <a:xfrm>
            <a:off x="577121" y="335140"/>
            <a:ext cx="11037757" cy="6187720"/>
          </a:xfrm>
          <a:prstGeom prst="rect">
            <a:avLst/>
          </a:prstGeom>
          <a:noFill/>
        </p:spPr>
        <p:txBody>
          <a:bodyPr wrap="square" rtlCol="0">
            <a:spAutoFit/>
          </a:bodyPr>
          <a:lstStyle/>
          <a:p>
            <a:pPr marL="0" marR="0">
              <a:lnSpc>
                <a:spcPct val="107000"/>
              </a:lnSpc>
              <a:spcBef>
                <a:spcPts val="0"/>
              </a:spcBef>
              <a:spcAft>
                <a:spcPts val="0"/>
              </a:spcAft>
            </a:pPr>
            <a:r>
              <a:rPr lang="en-US" sz="3200" b="1" dirty="0">
                <a:solidFill>
                  <a:srgbClr val="3F3F3F"/>
                </a:solidFill>
                <a:effectLst/>
                <a:latin typeface="Verdana" panose="020B0604030504040204" pitchFamily="34" charset="0"/>
                <a:ea typeface="Verdana" panose="020B0604030504040204" pitchFamily="34" charset="0"/>
              </a:rPr>
              <a:t>Sending Hymn</a:t>
            </a:r>
            <a:r>
              <a:rPr lang="en-US" sz="3000" b="1" dirty="0">
                <a:solidFill>
                  <a:srgbClr val="3F3F3F"/>
                </a:solidFill>
                <a:effectLst/>
                <a:latin typeface="Verdana" panose="020B0604030504040204" pitchFamily="34" charset="0"/>
                <a:ea typeface="Verdana" panose="020B0604030504040204" pitchFamily="34" charset="0"/>
              </a:rPr>
              <a:t>: </a:t>
            </a:r>
            <a:r>
              <a:rPr lang="en-US" sz="3000" b="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ELW #722 </a:t>
            </a:r>
          </a:p>
          <a:p>
            <a:pPr marL="0" marR="0" algn="ctr">
              <a:lnSpc>
                <a:spcPct val="107000"/>
              </a:lnSpc>
              <a:spcBef>
                <a:spcPts val="0"/>
              </a:spcBef>
              <a:spcAft>
                <a:spcPts val="0"/>
              </a:spcAft>
            </a:pPr>
            <a:r>
              <a:rPr lang="en-US" sz="3000" b="1" i="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“O Christ, Your Heart, Compassionate”</a:t>
            </a:r>
            <a:endParaRPr lang="en-US" sz="3000" kern="100" dirty="0">
              <a:effectLst/>
              <a:latin typeface="Verdana" panose="020B0604030504040204" pitchFamily="34" charset="0"/>
              <a:ea typeface="Verdana" panose="020B0604030504040204" pitchFamily="34" charset="0"/>
              <a:cs typeface="Times New Roman" panose="02020603050405020304" pitchFamily="18" charset="0"/>
            </a:endParaRPr>
          </a:p>
          <a:p>
            <a:pPr marL="457200" marR="0" indent="-457200">
              <a:lnSpc>
                <a:spcPct val="107000"/>
              </a:lnSpc>
              <a:spcBef>
                <a:spcPts val="0"/>
              </a:spcBef>
              <a:spcAft>
                <a:spcPts val="0"/>
              </a:spcAft>
              <a:buAutoNum type="arabicPeriod"/>
            </a:pPr>
            <a:r>
              <a:rPr lang="en-US" sz="2500" b="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O Christ, your heart, compassionate, bore </a:t>
            </a:r>
            <a:r>
              <a:rPr lang="en-US" sz="2500" b="1" kern="0" dirty="0" err="1">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ev’ry</a:t>
            </a:r>
            <a:r>
              <a:rPr lang="en-US" sz="2500" b="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 human pain.  Its beating was the pulse of God; its breadth, God’s vast domain. The heart of God, the heart of Christ combined in perfect rhyme to write God’s love in human deeds, eternity in time. </a:t>
            </a:r>
          </a:p>
          <a:p>
            <a:pPr marL="457200" marR="0" indent="-457200">
              <a:lnSpc>
                <a:spcPct val="107000"/>
              </a:lnSpc>
              <a:spcBef>
                <a:spcPts val="0"/>
              </a:spcBef>
              <a:spcAft>
                <a:spcPts val="0"/>
              </a:spcAft>
              <a:buAutoNum type="arabicPeriod"/>
            </a:pPr>
            <a:endParaRPr lang="en-US" sz="2500" b="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endParaRPr>
          </a:p>
          <a:p>
            <a:pPr marL="457200" marR="0" indent="-457200">
              <a:lnSpc>
                <a:spcPct val="107000"/>
              </a:lnSpc>
              <a:spcBef>
                <a:spcPts val="0"/>
              </a:spcBef>
              <a:spcAft>
                <a:spcPts val="0"/>
              </a:spcAft>
              <a:buAutoNum type="arabicPeriod"/>
            </a:pPr>
            <a:r>
              <a:rPr lang="en-US" sz="2500" b="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As once you welcomed those cast down and healed the sick, the blind, so may all bruised and broken lives through us your help still find.  Lord, join our hearts with those who weep that none may weep alone, and help us bear another’s pain as though it were our own.  </a:t>
            </a:r>
            <a:endParaRPr lang="en-US" sz="2500" kern="100" dirty="0">
              <a:effectLst/>
              <a:latin typeface="Verdana" panose="020B0604030504040204" pitchFamily="34" charset="0"/>
              <a:ea typeface="Verdana" panose="020B0604030504040204" pitchFamily="34" charset="0"/>
              <a:cs typeface="Times New Roman" panose="02020603050405020304" pitchFamily="18" charset="0"/>
            </a:endParaRPr>
          </a:p>
          <a:p>
            <a:pPr marL="0" marR="0" algn="r">
              <a:spcBef>
                <a:spcPts val="0"/>
              </a:spcBef>
              <a:spcAft>
                <a:spcPts val="0"/>
              </a:spcAft>
            </a:pPr>
            <a:r>
              <a:rPr lang="en-US" sz="2500" b="1" dirty="0">
                <a:solidFill>
                  <a:srgbClr val="3F3F3F"/>
                </a:solidFill>
                <a:effectLst/>
                <a:latin typeface="Verdana" panose="020B0604030504040204" pitchFamily="34" charset="0"/>
                <a:ea typeface="Verdana" panose="020B0604030504040204" pitchFamily="34" charset="0"/>
              </a:rPr>
              <a:t>			</a:t>
            </a:r>
            <a:r>
              <a:rPr lang="en-US" i="1" dirty="0">
                <a:solidFill>
                  <a:srgbClr val="3F3F3F"/>
                </a:solidFill>
                <a:effectLst/>
                <a:latin typeface="Verdana" panose="020B0604030504040204" pitchFamily="34" charset="0"/>
                <a:ea typeface="Verdana" panose="020B0604030504040204" pitchFamily="34" charset="0"/>
              </a:rPr>
              <a:t>Page 1 of 2</a:t>
            </a:r>
          </a:p>
          <a:p>
            <a:pPr marL="0" marR="0" algn="r">
              <a:spcBef>
                <a:spcPts val="0"/>
              </a:spcBef>
              <a:spcAft>
                <a:spcPts val="0"/>
              </a:spcAft>
            </a:pPr>
            <a:r>
              <a:rPr lang="en-US" sz="1050" b="1" i="1" kern="1200" dirty="0">
                <a:solidFill>
                  <a:srgbClr val="3F3F3F"/>
                </a:solidFill>
                <a:effectLst/>
                <a:latin typeface="Verdana" panose="020B0604030504040204" pitchFamily="34" charset="0"/>
                <a:ea typeface="Verdana" panose="020B0604030504040204" pitchFamily="34" charset="0"/>
              </a:rPr>
              <a:t>(copyright: Public Domain, One-License #M-402357)</a:t>
            </a:r>
            <a:endParaRPr lang="en-US" sz="10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35770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0477849-554E-47EA-A4F9-705A01896E5A}"/>
              </a:ext>
            </a:extLst>
          </p:cNvPr>
          <p:cNvSpPr txBox="1"/>
          <p:nvPr/>
        </p:nvSpPr>
        <p:spPr>
          <a:xfrm>
            <a:off x="348958" y="260568"/>
            <a:ext cx="11494083" cy="6336863"/>
          </a:xfrm>
          <a:prstGeom prst="rect">
            <a:avLst/>
          </a:prstGeom>
          <a:noFill/>
        </p:spPr>
        <p:txBody>
          <a:bodyPr wrap="square" rtlCol="0">
            <a:spAutoFit/>
          </a:bodyPr>
          <a:lstStyle/>
          <a:p>
            <a:pPr marL="0" marR="0" algn="ctr">
              <a:spcBef>
                <a:spcPts val="0"/>
              </a:spcBef>
              <a:spcAft>
                <a:spcPts val="0"/>
              </a:spcAft>
            </a:pPr>
            <a:r>
              <a:rPr lang="en-US" sz="5400" b="1" dirty="0">
                <a:solidFill>
                  <a:schemeClr val="accent6">
                    <a:lumMod val="75000"/>
                  </a:schemeClr>
                </a:solidFill>
                <a:effectLst>
                  <a:outerShdw blurRad="50800" dist="38100" dir="2700000" algn="tl">
                    <a:srgbClr val="000000">
                      <a:alpha val="40000"/>
                    </a:srgbClr>
                  </a:outerShdw>
                </a:effectLst>
                <a:latin typeface="Lucida Calligraphy" panose="03010101010101010101" pitchFamily="66" charset="0"/>
                <a:ea typeface="Times New Roman" panose="02020603050405020304" pitchFamily="18" charset="0"/>
              </a:rPr>
              <a:t>Second Sunday after Pentecost</a:t>
            </a:r>
            <a:endParaRPr lang="en-US" sz="5400" dirty="0">
              <a:solidFill>
                <a:schemeClr val="accent6">
                  <a:lumMod val="75000"/>
                </a:schemeClr>
              </a:solidFill>
              <a:latin typeface="Lucida Calligraphy" panose="03010101010101010101" pitchFamily="66" charset="0"/>
              <a:ea typeface="Times New Roman" panose="02020603050405020304" pitchFamily="18" charset="0"/>
            </a:endParaRPr>
          </a:p>
          <a:p>
            <a:pPr marL="0" marR="0" algn="ctr">
              <a:spcBef>
                <a:spcPts val="0"/>
              </a:spcBef>
              <a:spcAft>
                <a:spcPts val="0"/>
              </a:spcAft>
            </a:pPr>
            <a:endParaRPr lang="en-US" sz="1500" b="1" dirty="0">
              <a:solidFill>
                <a:srgbClr val="3F3F3F"/>
              </a:solidFill>
              <a:effectLst/>
              <a:latin typeface="Verdana" panose="020B0604030504040204" pitchFamily="34" charset="0"/>
              <a:ea typeface="Times New Roman" panose="02020603050405020304" pitchFamily="18" charset="0"/>
            </a:endParaRPr>
          </a:p>
          <a:p>
            <a:pPr marL="0" marR="0" algn="ctr">
              <a:spcBef>
                <a:spcPts val="0"/>
              </a:spcBef>
              <a:spcAft>
                <a:spcPts val="0"/>
              </a:spcAft>
            </a:pPr>
            <a:r>
              <a:rPr lang="en-US" sz="3200" b="1" dirty="0">
                <a:solidFill>
                  <a:srgbClr val="3F3F3F"/>
                </a:solidFill>
                <a:effectLst/>
                <a:latin typeface="Verdana" panose="020B0604030504040204" pitchFamily="34" charset="0"/>
                <a:ea typeface="Times New Roman" panose="02020603050405020304" pitchFamily="18" charset="0"/>
              </a:rPr>
              <a:t>June </a:t>
            </a:r>
            <a:r>
              <a:rPr lang="en-US" sz="3200" b="1" cap="all" dirty="0">
                <a:solidFill>
                  <a:srgbClr val="3F3F3F"/>
                </a:solidFill>
                <a:effectLst/>
                <a:latin typeface="Verdana" panose="020B0604030504040204" pitchFamily="34" charset="0"/>
                <a:ea typeface="Times New Roman" panose="02020603050405020304" pitchFamily="18" charset="0"/>
              </a:rPr>
              <a:t>11</a:t>
            </a:r>
            <a:r>
              <a:rPr lang="en-US" sz="3200" b="1" dirty="0">
                <a:solidFill>
                  <a:srgbClr val="3F3F3F"/>
                </a:solidFill>
                <a:effectLst/>
                <a:latin typeface="Verdana" panose="020B0604030504040204" pitchFamily="34" charset="0"/>
                <a:ea typeface="Times New Roman" panose="02020603050405020304" pitchFamily="18" charset="0"/>
              </a:rPr>
              <a:t>, 2023												</a:t>
            </a:r>
            <a:r>
              <a:rPr lang="en-US" sz="3200" b="1" dirty="0">
                <a:solidFill>
                  <a:srgbClr val="3F3F3F"/>
                </a:solidFill>
                <a:latin typeface="Verdana" panose="020B0604030504040204" pitchFamily="34" charset="0"/>
                <a:ea typeface="Times New Roman" panose="02020603050405020304" pitchFamily="18" charset="0"/>
              </a:rPr>
              <a:t>9</a:t>
            </a:r>
            <a:r>
              <a:rPr lang="en-US" sz="3200" b="1" dirty="0">
                <a:solidFill>
                  <a:srgbClr val="3F3F3F"/>
                </a:solidFill>
                <a:effectLst/>
                <a:latin typeface="Verdana" panose="020B0604030504040204" pitchFamily="34" charset="0"/>
                <a:ea typeface="Times New Roman" panose="02020603050405020304" pitchFamily="18" charset="0"/>
              </a:rPr>
              <a:t>:00 am </a:t>
            </a:r>
            <a:endParaRPr lang="en-US" sz="800" b="1" dirty="0">
              <a:solidFill>
                <a:srgbClr val="3F3F3F"/>
              </a:solidFill>
              <a:effectLst/>
              <a:latin typeface="Verdana" panose="020B0604030504040204" pitchFamily="34" charset="0"/>
              <a:ea typeface="Verdana" panose="020B0604030504040204" pitchFamily="34" charset="0"/>
            </a:endParaRPr>
          </a:p>
          <a:p>
            <a:pPr marL="0" marR="0">
              <a:spcBef>
                <a:spcPts val="0"/>
              </a:spcBef>
              <a:spcAft>
                <a:spcPts val="0"/>
              </a:spcAft>
            </a:pPr>
            <a:endParaRPr lang="en-US" sz="1800" b="1" dirty="0">
              <a:solidFill>
                <a:srgbClr val="3F3F3F"/>
              </a:solidFill>
              <a:effectLst/>
              <a:latin typeface="Verdana" panose="020B0604030504040204" pitchFamily="34" charset="0"/>
              <a:ea typeface="Times New Roman" panose="02020603050405020304" pitchFamily="18" charset="0"/>
            </a:endParaRPr>
          </a:p>
          <a:p>
            <a:pPr marL="0" marR="0">
              <a:lnSpc>
                <a:spcPct val="107000"/>
              </a:lnSpc>
              <a:spcBef>
                <a:spcPts val="0"/>
              </a:spcBef>
              <a:spcAft>
                <a:spcPts val="800"/>
              </a:spcAft>
            </a:pPr>
            <a:r>
              <a:rPr lang="en-US" sz="3200" b="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Prelude</a:t>
            </a:r>
            <a:endParaRPr lang="en-US" sz="3200" kern="100" dirty="0">
              <a:effectLst/>
              <a:latin typeface="Verdana" panose="020B0604030504040204" pitchFamily="34" charset="0"/>
              <a:ea typeface="Verdana" panose="020B0604030504040204" pitchFamily="34" charset="0"/>
              <a:cs typeface="Times New Roman" panose="02020603050405020304" pitchFamily="18" charset="0"/>
            </a:endParaRPr>
          </a:p>
          <a:p>
            <a:pPr marL="0" marR="0">
              <a:lnSpc>
                <a:spcPct val="107000"/>
              </a:lnSpc>
              <a:spcBef>
                <a:spcPts val="0"/>
              </a:spcBef>
              <a:spcAft>
                <a:spcPts val="0"/>
              </a:spcAft>
            </a:pPr>
            <a:r>
              <a:rPr lang="en-US" sz="3200" b="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Welcome</a:t>
            </a:r>
            <a:endParaRPr lang="en-US" sz="3200" kern="100" dirty="0">
              <a:effectLst/>
              <a:latin typeface="Verdana" panose="020B0604030504040204" pitchFamily="34" charset="0"/>
              <a:ea typeface="Verdana" panose="020B0604030504040204" pitchFamily="34" charset="0"/>
              <a:cs typeface="Times New Roman" panose="02020603050405020304" pitchFamily="18" charset="0"/>
            </a:endParaRPr>
          </a:p>
          <a:p>
            <a:pPr marL="0" marR="0">
              <a:lnSpc>
                <a:spcPct val="107000"/>
              </a:lnSpc>
              <a:spcBef>
                <a:spcPts val="0"/>
              </a:spcBef>
              <a:spcAft>
                <a:spcPts val="0"/>
              </a:spcAft>
            </a:pP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Though Jesus was a devout Jew who practiced his faith, he was criticized for eating with tax collectors and sinners—the religiously nonobservant. Jesus criticizes the self-righteous and reminds us that mercy is to be at the heart of our religious practices. God continues to be made known in those on the margins of society, like Matthew the tax collector and the hemorrhaging woman. As we gather each Lord’s day we receive the healing that makes us well and sends us forth to be signs of God’s mercy for the world.</a:t>
            </a:r>
            <a:endParaRPr lang="en-US" sz="1800" b="1" dirty="0">
              <a:solidFill>
                <a:srgbClr val="3F3F3F"/>
              </a:solidFill>
              <a:effectLst/>
              <a:latin typeface="Verdana" panose="020B0604030504040204" pitchFamily="34" charset="0"/>
              <a:ea typeface="Times New Roman" panose="02020603050405020304" pitchFamily="18" charset="0"/>
            </a:endParaRPr>
          </a:p>
        </p:txBody>
      </p:sp>
    </p:spTree>
    <p:extLst>
      <p:ext uri="{BB962C8B-B14F-4D97-AF65-F5344CB8AC3E}">
        <p14:creationId xmlns:p14="http://schemas.microsoft.com/office/powerpoint/2010/main" val="3756760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6E8CF9-D89D-10D2-E2DE-2EB068E14FA0}"/>
              </a:ext>
            </a:extLst>
          </p:cNvPr>
          <p:cNvSpPr txBox="1"/>
          <p:nvPr/>
        </p:nvSpPr>
        <p:spPr>
          <a:xfrm>
            <a:off x="689548" y="479685"/>
            <a:ext cx="10403173" cy="5803127"/>
          </a:xfrm>
          <a:prstGeom prst="rect">
            <a:avLst/>
          </a:prstGeom>
          <a:noFill/>
        </p:spPr>
        <p:txBody>
          <a:bodyPr wrap="square" rtlCol="0">
            <a:spAutoFit/>
          </a:bodyPr>
          <a:lstStyle/>
          <a:p>
            <a:pPr marL="457200" marR="0" indent="-457200">
              <a:lnSpc>
                <a:spcPct val="107000"/>
              </a:lnSpc>
              <a:spcBef>
                <a:spcPts val="0"/>
              </a:spcBef>
              <a:spcAft>
                <a:spcPts val="0"/>
              </a:spcAft>
              <a:buAutoNum type="arabicPeriod"/>
            </a:pPr>
            <a:endParaRPr lang="en-US" sz="1800" kern="100" dirty="0">
              <a:effectLst/>
              <a:latin typeface="Verdana" panose="020B0604030504040204" pitchFamily="34" charset="0"/>
              <a:ea typeface="Verdana" panose="020B0604030504040204" pitchFamily="34" charset="0"/>
              <a:cs typeface="Times New Roman" panose="02020603050405020304" pitchFamily="18" charset="0"/>
            </a:endParaRPr>
          </a:p>
          <a:p>
            <a:pPr marL="509588" marR="0" lvl="0" indent="-509588">
              <a:lnSpc>
                <a:spcPct val="107000"/>
              </a:lnSpc>
              <a:spcBef>
                <a:spcPts val="0"/>
              </a:spcBef>
              <a:spcAft>
                <a:spcPts val="0"/>
              </a:spcAft>
            </a:pPr>
            <a:r>
              <a:rPr lang="en-US" sz="2500" b="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3.  O Christ, create new hearts in us that beat in time with yours, that, joined by faith with your great heart, become love’s open doors.  We are your body, risen Christ; our hearts, our hands we yield that through our life and ministry your love may be revealed.  </a:t>
            </a:r>
            <a:endParaRPr lang="en-US" sz="2500" kern="10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endParaRPr>
          </a:p>
          <a:p>
            <a:pPr marL="509588" marR="0" indent="-509588">
              <a:lnSpc>
                <a:spcPct val="107000"/>
              </a:lnSpc>
              <a:spcBef>
                <a:spcPts val="0"/>
              </a:spcBef>
              <a:spcAft>
                <a:spcPts val="0"/>
              </a:spcAft>
            </a:pPr>
            <a:r>
              <a:rPr lang="en-US" sz="2500" b="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 </a:t>
            </a:r>
            <a:endParaRPr lang="en-US" sz="2500" kern="100" dirty="0">
              <a:effectLst/>
              <a:latin typeface="Verdana" panose="020B0604030504040204" pitchFamily="34" charset="0"/>
              <a:ea typeface="Verdana" panose="020B0604030504040204" pitchFamily="34" charset="0"/>
              <a:cs typeface="Times New Roman" panose="02020603050405020304" pitchFamily="18" charset="0"/>
            </a:endParaRPr>
          </a:p>
          <a:p>
            <a:pPr marL="509588" marR="0" lvl="0" indent="-509588">
              <a:lnSpc>
                <a:spcPct val="107000"/>
              </a:lnSpc>
              <a:spcBef>
                <a:spcPts val="0"/>
              </a:spcBef>
              <a:spcAft>
                <a:spcPts val="0"/>
              </a:spcAft>
            </a:pPr>
            <a:r>
              <a:rPr lang="en-US" sz="2500" b="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4.  O Love that made the distant stars, yet marks the sparrow’s fall, whose arms stretched wide upon a cross embrace and bear us all; come, make your church a servant church that walks your servant ways, whose deeds of love rise up to you, a sacrifice of praise!  </a:t>
            </a:r>
            <a:endParaRPr lang="en-US" sz="2500" kern="10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endParaRPr>
          </a:p>
          <a:p>
            <a:pPr marL="457200" marR="0" algn="r">
              <a:lnSpc>
                <a:spcPct val="107000"/>
              </a:lnSpc>
              <a:spcBef>
                <a:spcPts val="0"/>
              </a:spcBef>
              <a:spcAft>
                <a:spcPts val="0"/>
              </a:spcAft>
            </a:pPr>
            <a:r>
              <a:rPr lang="en-US" sz="1200" i="1" kern="120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a:spcBef>
                <a:spcPts val="0"/>
              </a:spcBef>
              <a:spcAft>
                <a:spcPts val="0"/>
              </a:spcAft>
            </a:pPr>
            <a:r>
              <a:rPr lang="en-US" sz="1800" b="1" dirty="0">
                <a:solidFill>
                  <a:srgbClr val="3F3F3F"/>
                </a:solidFill>
                <a:effectLst/>
                <a:latin typeface="Verdana" panose="020B0604030504040204" pitchFamily="34" charset="0"/>
                <a:ea typeface="Verdana" panose="020B0604030504040204" pitchFamily="34" charset="0"/>
              </a:rPr>
              <a:t>											</a:t>
            </a:r>
            <a:r>
              <a:rPr lang="en-US" sz="800" b="1" i="1" kern="1200" dirty="0">
                <a:solidFill>
                  <a:srgbClr val="3F3F3F"/>
                </a:solidFill>
                <a:effectLst/>
                <a:latin typeface="Verdana" panose="020B0604030504040204" pitchFamily="34" charset="0"/>
                <a:ea typeface="Verdana" panose="020B0604030504040204" pitchFamily="34" charset="0"/>
              </a:rPr>
              <a:t>(copyright: Public Domain, One-License #M-402357)</a:t>
            </a:r>
            <a:endParaRPr lang="en-US" sz="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99513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830022A-F52F-4F84-8C0B-EBF7AF8C4AB9}"/>
              </a:ext>
            </a:extLst>
          </p:cNvPr>
          <p:cNvSpPr txBox="1"/>
          <p:nvPr/>
        </p:nvSpPr>
        <p:spPr>
          <a:xfrm>
            <a:off x="3425627" y="2751891"/>
            <a:ext cx="5340746" cy="1354217"/>
          </a:xfrm>
          <a:prstGeom prst="rect">
            <a:avLst/>
          </a:prstGeom>
          <a:noFill/>
        </p:spPr>
        <p:txBody>
          <a:bodyPr wrap="square" rtlCol="0">
            <a:spAutoFit/>
          </a:bodyPr>
          <a:lstStyle/>
          <a:p>
            <a:pPr marL="0" marR="0">
              <a:spcBef>
                <a:spcPts val="0"/>
              </a:spcBef>
              <a:spcAft>
                <a:spcPts val="0"/>
              </a:spcAft>
            </a:pPr>
            <a:r>
              <a:rPr lang="en-US" sz="3200" b="1" cap="all" dirty="0">
                <a:solidFill>
                  <a:srgbClr val="3F3F3F"/>
                </a:solidFill>
                <a:effectLst/>
                <a:latin typeface="Verdana" panose="020B0604030504040204" pitchFamily="34" charset="0"/>
                <a:ea typeface="Verdana" panose="020B0604030504040204" pitchFamily="34" charset="0"/>
              </a:rPr>
              <a:t>Dismissal</a:t>
            </a:r>
          </a:p>
          <a:p>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Go in peace. Share the harvest.</a:t>
            </a:r>
            <a:endParaRPr lang="en-US" sz="2500" kern="100" dirty="0">
              <a:effectLst/>
              <a:latin typeface="Verdana" panose="020B0604030504040204" pitchFamily="34" charset="0"/>
              <a:ea typeface="Verdana" panose="020B0604030504040204" pitchFamily="34" charset="0"/>
              <a:cs typeface="Times New Roman" panose="02020603050405020304" pitchFamily="18" charset="0"/>
            </a:endParaRPr>
          </a:p>
          <a:p>
            <a:pPr marL="0" marR="0">
              <a:spcBef>
                <a:spcPts val="0"/>
              </a:spcBef>
              <a:spcAft>
                <a:spcPts val="0"/>
              </a:spcAft>
            </a:pPr>
            <a:r>
              <a:rPr lang="en-US" sz="2500" b="1" dirty="0">
                <a:solidFill>
                  <a:srgbClr val="3F3F3F"/>
                </a:solidFill>
                <a:effectLst/>
                <a:latin typeface="Verdana" panose="020B0604030504040204" pitchFamily="34" charset="0"/>
                <a:ea typeface="Verdana" panose="020B0604030504040204" pitchFamily="34" charset="0"/>
              </a:rPr>
              <a:t>Thanks be to God.  </a:t>
            </a:r>
            <a:endParaRPr lang="en-US" sz="2500" b="1" dirty="0">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772803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45000"/>
                <a:lumOff val="55000"/>
              </a:schemeClr>
            </a:gs>
            <a:gs pos="0">
              <a:schemeClr val="bg1"/>
            </a:gs>
          </a:gsLst>
          <a:lin ang="5400000" scaled="1"/>
          <a:tileRect/>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9518B0E-E1CD-7E4A-78DE-A98AD961A5A2}"/>
              </a:ext>
            </a:extLst>
          </p:cNvPr>
          <p:cNvSpPr txBox="1"/>
          <p:nvPr/>
        </p:nvSpPr>
        <p:spPr>
          <a:xfrm>
            <a:off x="274820" y="104211"/>
            <a:ext cx="11617377" cy="6649577"/>
          </a:xfrm>
          <a:prstGeom prst="rect">
            <a:avLst/>
          </a:prstGeom>
          <a:noFill/>
          <a:ln w="38100" cmpd="sng">
            <a:solidFill>
              <a:schemeClr val="tx1"/>
            </a:solidFill>
            <a:extLst>
              <a:ext uri="{C807C97D-BFC1-408E-A445-0C87EB9F89A2}">
                <ask:lineSketchStyleProps xmlns:ask="http://schemas.microsoft.com/office/drawing/2018/sketchyshapes">
                  <ask:type>
                    <ask:lineSketchNone/>
                  </ask:type>
                </ask:lineSketchStyleProps>
              </a:ext>
            </a:extLst>
          </a:ln>
        </p:spPr>
        <p:txBody>
          <a:bodyPr wrap="square" rtlCol="0">
            <a:spAutoFit/>
          </a:bodyPr>
          <a:lstStyle/>
          <a:p>
            <a:pPr marL="0" marR="0">
              <a:lnSpc>
                <a:spcPct val="107000"/>
              </a:lnSpc>
              <a:spcBef>
                <a:spcPts val="0"/>
              </a:spcBef>
              <a:spcAft>
                <a:spcPts val="0"/>
              </a:spcAft>
            </a:pPr>
            <a:r>
              <a:rPr lang="en-US" sz="2000" dirty="0">
                <a:effectLst/>
                <a:latin typeface="Verdana" panose="020B0604030504040204" pitchFamily="34" charset="0"/>
                <a:ea typeface="Verdana" panose="020B0604030504040204" pitchFamily="34" charset="0"/>
                <a:cs typeface="Times New Roman" panose="02020603050405020304" pitchFamily="18" charset="0"/>
              </a:rPr>
              <a:t>Calvary Lutheran Church</a:t>
            </a:r>
          </a:p>
          <a:p>
            <a:pPr marL="0" marR="0">
              <a:lnSpc>
                <a:spcPct val="107000"/>
              </a:lnSpc>
              <a:spcBef>
                <a:spcPts val="0"/>
              </a:spcBef>
              <a:spcAft>
                <a:spcPts val="0"/>
              </a:spcAft>
            </a:pPr>
            <a:r>
              <a:rPr lang="en-US" sz="2000" dirty="0">
                <a:effectLst/>
                <a:latin typeface="Verdana" panose="020B0604030504040204" pitchFamily="34" charset="0"/>
                <a:ea typeface="Verdana" panose="020B0604030504040204" pitchFamily="34" charset="0"/>
                <a:cs typeface="Times New Roman" panose="02020603050405020304" pitchFamily="18" charset="0"/>
              </a:rPr>
              <a:t>19216 Rapidan Avenue </a:t>
            </a:r>
          </a:p>
          <a:p>
            <a:pPr marL="0" marR="0">
              <a:lnSpc>
                <a:spcPct val="107000"/>
              </a:lnSpc>
              <a:spcBef>
                <a:spcPts val="0"/>
              </a:spcBef>
              <a:spcAft>
                <a:spcPts val="0"/>
              </a:spcAft>
            </a:pPr>
            <a:r>
              <a:rPr lang="en-US" sz="2000" dirty="0">
                <a:effectLst/>
                <a:latin typeface="Verdana" panose="020B0604030504040204" pitchFamily="34" charset="0"/>
                <a:ea typeface="Verdana" panose="020B0604030504040204" pitchFamily="34" charset="0"/>
                <a:cs typeface="Times New Roman" panose="02020603050405020304" pitchFamily="18" charset="0"/>
              </a:rPr>
              <a:t>Mankato, Minnesota 56001 </a:t>
            </a:r>
          </a:p>
          <a:p>
            <a:pPr marL="0" marR="0">
              <a:lnSpc>
                <a:spcPct val="107000"/>
              </a:lnSpc>
              <a:spcBef>
                <a:spcPts val="0"/>
              </a:spcBef>
              <a:spcAft>
                <a:spcPts val="0"/>
              </a:spcAft>
            </a:pPr>
            <a:r>
              <a:rPr lang="en-US" sz="2000" dirty="0">
                <a:effectLst/>
                <a:latin typeface="Verdana" panose="020B0604030504040204" pitchFamily="34" charset="0"/>
                <a:ea typeface="Verdana" panose="020B0604030504040204" pitchFamily="34" charset="0"/>
                <a:cs typeface="Times New Roman" panose="02020603050405020304" pitchFamily="18" charset="0"/>
              </a:rPr>
              <a:t> </a:t>
            </a:r>
          </a:p>
          <a:p>
            <a:pPr marL="0" marR="0">
              <a:lnSpc>
                <a:spcPct val="107000"/>
              </a:lnSpc>
              <a:spcBef>
                <a:spcPts val="0"/>
              </a:spcBef>
              <a:spcAft>
                <a:spcPts val="0"/>
              </a:spcAft>
            </a:pPr>
            <a:r>
              <a:rPr lang="en-US" sz="2000" dirty="0">
                <a:effectLst/>
                <a:latin typeface="Verdana" panose="020B0604030504040204" pitchFamily="34" charset="0"/>
                <a:ea typeface="Verdana" panose="020B0604030504040204" pitchFamily="34" charset="0"/>
                <a:cs typeface="Times New Roman" panose="02020603050405020304" pitchFamily="18" charset="0"/>
              </a:rPr>
              <a:t>Pastor David </a:t>
            </a:r>
            <a:r>
              <a:rPr lang="en-US" sz="2000" dirty="0" err="1">
                <a:effectLst/>
                <a:latin typeface="Verdana" panose="020B0604030504040204" pitchFamily="34" charset="0"/>
                <a:ea typeface="Verdana" panose="020B0604030504040204" pitchFamily="34" charset="0"/>
                <a:cs typeface="Times New Roman" panose="02020603050405020304" pitchFamily="18" charset="0"/>
              </a:rPr>
              <a:t>Reedstrom</a:t>
            </a:r>
            <a:r>
              <a:rPr lang="en-US" sz="2000" dirty="0">
                <a:effectLst/>
                <a:latin typeface="Verdana" panose="020B0604030504040204" pitchFamily="34" charset="0"/>
                <a:ea typeface="Verdana" panose="020B0604030504040204" pitchFamily="34" charset="0"/>
                <a:cs typeface="Times New Roman" panose="02020603050405020304" pitchFamily="18" charset="0"/>
              </a:rPr>
              <a:t> </a:t>
            </a:r>
          </a:p>
          <a:p>
            <a:pPr marL="0" marR="0">
              <a:lnSpc>
                <a:spcPct val="107000"/>
              </a:lnSpc>
              <a:spcBef>
                <a:spcPts val="0"/>
              </a:spcBef>
              <a:spcAft>
                <a:spcPts val="0"/>
              </a:spcAft>
            </a:pPr>
            <a:r>
              <a:rPr lang="en-US" sz="2000" dirty="0">
                <a:effectLst/>
                <a:latin typeface="Verdana" panose="020B0604030504040204" pitchFamily="34" charset="0"/>
                <a:ea typeface="Verdana" panose="020B0604030504040204" pitchFamily="34" charset="0"/>
                <a:cs typeface="Times New Roman" panose="02020603050405020304" pitchFamily="18" charset="0"/>
              </a:rPr>
              <a:t>Ministers: All Members </a:t>
            </a:r>
          </a:p>
          <a:p>
            <a:pPr marL="0" marR="0">
              <a:lnSpc>
                <a:spcPct val="107000"/>
              </a:lnSpc>
              <a:spcBef>
                <a:spcPts val="0"/>
              </a:spcBef>
              <a:spcAft>
                <a:spcPts val="0"/>
              </a:spcAft>
            </a:pPr>
            <a:r>
              <a:rPr lang="en-US" sz="2000" dirty="0">
                <a:effectLst/>
                <a:latin typeface="Verdana" panose="020B0604030504040204" pitchFamily="34" charset="0"/>
                <a:ea typeface="Verdana" panose="020B0604030504040204" pitchFamily="34" charset="0"/>
                <a:cs typeface="Times New Roman" panose="02020603050405020304" pitchFamily="18" charset="0"/>
              </a:rPr>
              <a:t> </a:t>
            </a:r>
          </a:p>
          <a:p>
            <a:pPr marL="0" marR="0">
              <a:lnSpc>
                <a:spcPct val="107000"/>
              </a:lnSpc>
              <a:spcBef>
                <a:spcPts val="0"/>
              </a:spcBef>
              <a:spcAft>
                <a:spcPts val="0"/>
              </a:spcAft>
            </a:pPr>
            <a:r>
              <a:rPr lang="en-US" sz="2000" dirty="0">
                <a:effectLst/>
                <a:latin typeface="Verdana" panose="020B0604030504040204" pitchFamily="34" charset="0"/>
                <a:ea typeface="Verdana" panose="020B0604030504040204" pitchFamily="34" charset="0"/>
                <a:cs typeface="Times New Roman" panose="02020603050405020304" pitchFamily="18" charset="0"/>
              </a:rPr>
              <a:t>Church Phone:  507-278-3317</a:t>
            </a:r>
          </a:p>
          <a:p>
            <a:pPr marL="0" marR="0">
              <a:lnSpc>
                <a:spcPct val="107000"/>
              </a:lnSpc>
              <a:spcBef>
                <a:spcPts val="0"/>
              </a:spcBef>
              <a:spcAft>
                <a:spcPts val="0"/>
              </a:spcAft>
            </a:pPr>
            <a:r>
              <a:rPr lang="en-US" sz="2000" dirty="0">
                <a:effectLst/>
                <a:latin typeface="Verdana" panose="020B0604030504040204" pitchFamily="34" charset="0"/>
                <a:ea typeface="Verdana" panose="020B0604030504040204" pitchFamily="34" charset="0"/>
                <a:cs typeface="Times New Roman" panose="02020603050405020304" pitchFamily="18" charset="0"/>
              </a:rPr>
              <a:t>E-mail:  </a:t>
            </a:r>
            <a:r>
              <a:rPr lang="en-US" sz="2000" u="sng" dirty="0">
                <a:solidFill>
                  <a:srgbClr val="0563C1"/>
                </a:solidFill>
                <a:effectLst/>
                <a:latin typeface="Verdana" panose="020B0604030504040204" pitchFamily="34" charset="0"/>
                <a:ea typeface="Verdana" panose="020B0604030504040204" pitchFamily="34" charset="0"/>
                <a:cs typeface="Times New Roman" panose="02020603050405020304" pitchFamily="18" charset="0"/>
                <a:hlinkClick r:id="rId2"/>
              </a:rPr>
              <a:t>office@calvaryrapidan.org</a:t>
            </a:r>
            <a:r>
              <a:rPr lang="en-US" sz="2000" dirty="0">
                <a:effectLst/>
                <a:latin typeface="Verdana" panose="020B0604030504040204" pitchFamily="34" charset="0"/>
                <a:ea typeface="Verdana" panose="020B0604030504040204" pitchFamily="34" charset="0"/>
                <a:cs typeface="Times New Roman" panose="02020603050405020304" pitchFamily="18" charset="0"/>
              </a:rPr>
              <a:t> </a:t>
            </a:r>
          </a:p>
          <a:p>
            <a:pPr marL="0" marR="0">
              <a:lnSpc>
                <a:spcPct val="107000"/>
              </a:lnSpc>
              <a:spcBef>
                <a:spcPts val="0"/>
              </a:spcBef>
              <a:spcAft>
                <a:spcPts val="0"/>
              </a:spcAft>
            </a:pPr>
            <a:r>
              <a:rPr lang="en-US" sz="2000" dirty="0">
                <a:effectLst/>
                <a:latin typeface="Verdana" panose="020B0604030504040204" pitchFamily="34" charset="0"/>
                <a:ea typeface="Verdana" panose="020B0604030504040204" pitchFamily="34" charset="0"/>
                <a:cs typeface="Times New Roman" panose="02020603050405020304" pitchFamily="18" charset="0"/>
              </a:rPr>
              <a:t>Website:  calvaryrapidan.org </a:t>
            </a:r>
          </a:p>
          <a:p>
            <a:pPr marL="0" marR="0">
              <a:lnSpc>
                <a:spcPct val="107000"/>
              </a:lnSpc>
              <a:spcBef>
                <a:spcPts val="0"/>
              </a:spcBef>
              <a:spcAft>
                <a:spcPts val="0"/>
              </a:spcAft>
            </a:pPr>
            <a:r>
              <a:rPr lang="en-US" sz="2000" dirty="0">
                <a:effectLst/>
                <a:latin typeface="Verdana" panose="020B0604030504040204" pitchFamily="34" charset="0"/>
                <a:ea typeface="Verdana" panose="020B0604030504040204" pitchFamily="34" charset="0"/>
                <a:cs typeface="Times New Roman" panose="02020603050405020304" pitchFamily="18" charset="0"/>
              </a:rPr>
              <a:t>Facebook:  Calvary Lutheran Rapidan </a:t>
            </a:r>
          </a:p>
          <a:p>
            <a:pPr marL="0" marR="0">
              <a:lnSpc>
                <a:spcPct val="107000"/>
              </a:lnSpc>
              <a:spcBef>
                <a:spcPts val="0"/>
              </a:spcBef>
              <a:spcAft>
                <a:spcPts val="0"/>
              </a:spcAft>
            </a:pPr>
            <a:r>
              <a:rPr lang="en-US" sz="2000" dirty="0">
                <a:effectLst/>
                <a:latin typeface="Verdana" panose="020B0604030504040204" pitchFamily="34" charset="0"/>
                <a:ea typeface="Verdana" panose="020B0604030504040204" pitchFamily="34" charset="0"/>
                <a:cs typeface="Times New Roman" panose="02020603050405020304" pitchFamily="18" charset="0"/>
              </a:rPr>
              <a:t> </a:t>
            </a:r>
          </a:p>
          <a:p>
            <a:pPr marL="0" marR="0">
              <a:lnSpc>
                <a:spcPct val="107000"/>
              </a:lnSpc>
              <a:spcBef>
                <a:spcPts val="0"/>
              </a:spcBef>
              <a:spcAft>
                <a:spcPts val="0"/>
              </a:spcAft>
            </a:pPr>
            <a:r>
              <a:rPr lang="en-US" sz="2000" dirty="0">
                <a:effectLst/>
                <a:latin typeface="Verdana" panose="020B0604030504040204" pitchFamily="34" charset="0"/>
                <a:ea typeface="Verdana" panose="020B0604030504040204" pitchFamily="34" charset="0"/>
                <a:cs typeface="Times New Roman" panose="02020603050405020304" pitchFamily="18" charset="0"/>
              </a:rPr>
              <a:t>Portions of the liturgy are from sundaysandseasons.com © 2023 Augsburg Fortress.  All rights reserved.  Reprinted by permission under Augsburg Fortress Liturgies Annual License #SB141947</a:t>
            </a:r>
          </a:p>
          <a:p>
            <a:pPr marL="0" marR="0">
              <a:lnSpc>
                <a:spcPct val="107000"/>
              </a:lnSpc>
              <a:spcBef>
                <a:spcPts val="0"/>
              </a:spcBef>
              <a:spcAft>
                <a:spcPts val="0"/>
              </a:spcAft>
            </a:pPr>
            <a:r>
              <a:rPr lang="en-US" sz="2000" dirty="0">
                <a:effectLst/>
                <a:latin typeface="Verdana" panose="020B0604030504040204" pitchFamily="34" charset="0"/>
                <a:ea typeface="Verdana" panose="020B0604030504040204" pitchFamily="34" charset="0"/>
                <a:cs typeface="Times New Roman" panose="02020603050405020304" pitchFamily="18" charset="0"/>
              </a:rPr>
              <a:t> </a:t>
            </a:r>
          </a:p>
          <a:p>
            <a:pPr marL="0" marR="0">
              <a:lnSpc>
                <a:spcPct val="107000"/>
              </a:lnSpc>
              <a:spcBef>
                <a:spcPts val="0"/>
              </a:spcBef>
              <a:spcAft>
                <a:spcPts val="0"/>
              </a:spcAft>
            </a:pPr>
            <a:r>
              <a:rPr lang="en-US" sz="2000" dirty="0">
                <a:effectLst/>
                <a:latin typeface="Verdana" panose="020B0604030504040204" pitchFamily="34" charset="0"/>
                <a:ea typeface="Verdana" panose="020B0604030504040204" pitchFamily="34" charset="0"/>
                <a:cs typeface="Times New Roman" panose="02020603050405020304" pitchFamily="18" charset="0"/>
              </a:rPr>
              <a:t>New Revised Standard Version Bible, copyright © 1989, Division of Christian Education of the National Council of the Churches of Christ in the United States of America.  Used by permission.  All rights reserved.  Broadcast and other copyright permissions:  One License M-401357.  </a:t>
            </a:r>
          </a:p>
        </p:txBody>
      </p:sp>
    </p:spTree>
    <p:extLst>
      <p:ext uri="{BB962C8B-B14F-4D97-AF65-F5344CB8AC3E}">
        <p14:creationId xmlns:p14="http://schemas.microsoft.com/office/powerpoint/2010/main" val="139158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60333D4-7B2B-5CF4-4AE6-469FE6F2BEF1}"/>
              </a:ext>
            </a:extLst>
          </p:cNvPr>
          <p:cNvSpPr txBox="1"/>
          <p:nvPr/>
        </p:nvSpPr>
        <p:spPr>
          <a:xfrm>
            <a:off x="205740" y="2505670"/>
            <a:ext cx="11780520" cy="1846659"/>
          </a:xfrm>
          <a:prstGeom prst="rect">
            <a:avLst/>
          </a:prstGeom>
          <a:noFill/>
        </p:spPr>
        <p:txBody>
          <a:bodyPr wrap="square" rtlCol="0">
            <a:spAutoFit/>
          </a:bodyPr>
          <a:lstStyle/>
          <a:p>
            <a:endParaRPr lang="en-US" dirty="0"/>
          </a:p>
          <a:p>
            <a:pPr algn="ctr"/>
            <a:r>
              <a:rPr lang="en-US" sz="9600" dirty="0">
                <a:solidFill>
                  <a:schemeClr val="accent6">
                    <a:lumMod val="75000"/>
                  </a:schemeClr>
                </a:solidFill>
                <a:effectLst>
                  <a:outerShdw blurRad="38100" dist="38100" dir="2700000" algn="tl">
                    <a:srgbClr val="000000">
                      <a:alpha val="43137"/>
                    </a:srgbClr>
                  </a:outerShdw>
                </a:effectLst>
                <a:latin typeface="Lucida Calligraphy" panose="03010101010101010101" pitchFamily="66" charset="0"/>
              </a:rPr>
              <a:t>Announcements</a:t>
            </a:r>
          </a:p>
        </p:txBody>
      </p:sp>
    </p:spTree>
    <p:extLst>
      <p:ext uri="{BB962C8B-B14F-4D97-AF65-F5344CB8AC3E}">
        <p14:creationId xmlns:p14="http://schemas.microsoft.com/office/powerpoint/2010/main" val="4281687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1D15586-037D-487D-8FCB-15A10BDDFFEF}"/>
              </a:ext>
            </a:extLst>
          </p:cNvPr>
          <p:cNvSpPr txBox="1"/>
          <p:nvPr/>
        </p:nvSpPr>
        <p:spPr>
          <a:xfrm>
            <a:off x="382468" y="210026"/>
            <a:ext cx="11427064" cy="6647974"/>
          </a:xfrm>
          <a:prstGeom prst="rect">
            <a:avLst/>
          </a:prstGeom>
          <a:noFill/>
        </p:spPr>
        <p:txBody>
          <a:bodyPr wrap="square" rtlCol="0">
            <a:spAutoFit/>
          </a:bodyPr>
          <a:lstStyle/>
          <a:p>
            <a:pPr marL="0" marR="0">
              <a:spcBef>
                <a:spcPts val="0"/>
              </a:spcBef>
              <a:spcAft>
                <a:spcPts val="0"/>
              </a:spcAft>
            </a:pPr>
            <a:r>
              <a:rPr lang="en-US" sz="3200" b="1" dirty="0">
                <a:solidFill>
                  <a:srgbClr val="3F3F3F"/>
                </a:solidFill>
                <a:effectLst/>
                <a:latin typeface="Verdana" panose="020B0604030504040204" pitchFamily="34" charset="0"/>
                <a:ea typeface="Verdana" panose="020B0604030504040204" pitchFamily="34" charset="0"/>
              </a:rPr>
              <a:t>Confessions and Forgiveness</a:t>
            </a:r>
          </a:p>
          <a:p>
            <a:pPr marL="0" marR="0">
              <a:spcBef>
                <a:spcPts val="0"/>
              </a:spcBef>
              <a:spcAft>
                <a:spcPts val="0"/>
              </a:spcAft>
            </a:pP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Blessed be the holy Trinity,</a:t>
            </a:r>
            <a:r>
              <a:rPr lang="en-US" sz="2500" kern="0" dirty="0">
                <a:solidFill>
                  <a:srgbClr val="CC0000"/>
                </a:solidFill>
                <a:effectLst/>
                <a:latin typeface="Verdana" panose="020B0604030504040204" pitchFamily="34" charset="0"/>
                <a:ea typeface="Verdana" panose="020B0604030504040204" pitchFamily="34" charset="0"/>
                <a:cs typeface="Segoe UI Symbol" panose="020B0502040204020203" pitchFamily="34" charset="0"/>
              </a:rPr>
              <a:t> ☩</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 one God, who greets us in this and every season, whose word never fails, whose promise is sure. </a:t>
            </a:r>
            <a:r>
              <a:rPr lang="en-US" sz="2500" b="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Amen.</a:t>
            </a:r>
            <a:endParaRPr lang="en-US" sz="2500" kern="100" dirty="0">
              <a:effectLst/>
              <a:latin typeface="Verdana" panose="020B0604030504040204" pitchFamily="34" charset="0"/>
              <a:ea typeface="Verdana" panose="020B0604030504040204" pitchFamily="34" charset="0"/>
              <a:cs typeface="Times New Roman" panose="02020603050405020304" pitchFamily="18" charset="0"/>
            </a:endParaRPr>
          </a:p>
          <a:p>
            <a:pPr marL="0" marR="0">
              <a:spcBef>
                <a:spcPts val="600"/>
              </a:spcBef>
              <a:spcAft>
                <a:spcPts val="0"/>
              </a:spcAft>
            </a:pP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Let us confess our sin in the presence of God and of our neighbors.</a:t>
            </a:r>
            <a:endParaRPr lang="en-US" sz="2500" kern="100" dirty="0">
              <a:effectLst/>
              <a:latin typeface="Verdana" panose="020B0604030504040204" pitchFamily="34" charset="0"/>
              <a:ea typeface="Verdana" panose="020B0604030504040204" pitchFamily="34" charset="0"/>
              <a:cs typeface="Times New Roman" panose="02020603050405020304" pitchFamily="18" charset="0"/>
            </a:endParaRPr>
          </a:p>
          <a:p>
            <a:pPr marL="0" marR="0">
              <a:spcBef>
                <a:spcPts val="600"/>
              </a:spcBef>
              <a:spcAft>
                <a:spcPts val="0"/>
              </a:spcAft>
            </a:pP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Merciful God, </a:t>
            </a:r>
            <a:r>
              <a:rPr lang="en-US" sz="2500" b="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we confess that we have sinned. We have hurt our community. We have squandered your blessings. We have hoarded your bounty. In the name of Jesus, forgive us and grant us your mercy.</a:t>
            </a:r>
            <a:endParaRPr lang="en-US" sz="2500" kern="100" dirty="0">
              <a:effectLst/>
              <a:latin typeface="Verdana" panose="020B0604030504040204" pitchFamily="34" charset="0"/>
              <a:ea typeface="Verdana" panose="020B0604030504040204" pitchFamily="34" charset="0"/>
              <a:cs typeface="Times New Roman" panose="02020603050405020304" pitchFamily="18" charset="0"/>
            </a:endParaRPr>
          </a:p>
          <a:p>
            <a:pPr marL="0" marR="0">
              <a:spcBef>
                <a:spcPts val="0"/>
              </a:spcBef>
              <a:spcAft>
                <a:spcPts val="0"/>
              </a:spcAft>
            </a:pPr>
            <a:endParaRPr lang="en-US" sz="9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endParaRPr>
          </a:p>
          <a:p>
            <a:pPr marL="0" marR="0">
              <a:spcBef>
                <a:spcPts val="0"/>
              </a:spcBef>
              <a:spcAft>
                <a:spcPts val="0"/>
              </a:spcAft>
            </a:pP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Righteous God, </a:t>
            </a:r>
            <a:r>
              <a:rPr lang="en-US" sz="2500" b="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we confess that we have sinned. We have failed to be honest. We have lacked the courage to speak. We have spoken falsely. In the name of Jesus, forgive us and grant us your mercy.</a:t>
            </a:r>
            <a:endParaRPr lang="en-US" sz="2500" kern="100" dirty="0">
              <a:effectLst/>
              <a:latin typeface="Verdana" panose="020B0604030504040204" pitchFamily="34" charset="0"/>
              <a:ea typeface="Verdana" panose="020B0604030504040204" pitchFamily="34" charset="0"/>
              <a:cs typeface="Times New Roman" panose="02020603050405020304" pitchFamily="18" charset="0"/>
            </a:endParaRPr>
          </a:p>
          <a:p>
            <a:pPr marL="0" marR="0">
              <a:spcBef>
                <a:spcPts val="0"/>
              </a:spcBef>
              <a:spcAft>
                <a:spcPts val="0"/>
              </a:spcAft>
            </a:pPr>
            <a:endParaRPr lang="en-US" sz="9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endParaRPr>
          </a:p>
          <a:p>
            <a:pPr marL="0" marR="0">
              <a:spcBef>
                <a:spcPts val="0"/>
              </a:spcBef>
              <a:spcAft>
                <a:spcPts val="0"/>
              </a:spcAft>
            </a:pP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God is a cup of cold water when we thirst. God offers boundless grace when we fail.  Claim the gift of God’s mercy: you are freed and forgiven in the name of </a:t>
            </a:r>
            <a:r>
              <a:rPr lang="en-US" sz="2500" kern="0" dirty="0">
                <a:solidFill>
                  <a:srgbClr val="CC0000"/>
                </a:solidFill>
                <a:effectLst/>
                <a:latin typeface="Verdana" panose="020B0604030504040204" pitchFamily="34" charset="0"/>
                <a:ea typeface="Verdana" panose="020B0604030504040204" pitchFamily="34" charset="0"/>
                <a:cs typeface="Segoe UI Symbol" panose="020B0502040204020203" pitchFamily="34" charset="0"/>
              </a:rPr>
              <a:t>☩</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 Jesus Christ.  </a:t>
            </a:r>
            <a:r>
              <a:rPr lang="en-US" sz="2500" b="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Amen.</a:t>
            </a:r>
            <a:endParaRPr lang="en-US" sz="3200" dirty="0">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108278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9FF7858-869F-4B64-888F-12B9402DEC80}"/>
              </a:ext>
            </a:extLst>
          </p:cNvPr>
          <p:cNvSpPr txBox="1"/>
          <p:nvPr/>
        </p:nvSpPr>
        <p:spPr>
          <a:xfrm>
            <a:off x="441960" y="374317"/>
            <a:ext cx="11308080" cy="6109365"/>
          </a:xfrm>
          <a:prstGeom prst="rect">
            <a:avLst/>
          </a:prstGeom>
          <a:noFill/>
        </p:spPr>
        <p:txBody>
          <a:bodyPr wrap="square" rtlCol="0">
            <a:spAutoFit/>
          </a:bodyPr>
          <a:lstStyle/>
          <a:p>
            <a:pPr marL="0" marR="0" algn="ctr">
              <a:spcBef>
                <a:spcPts val="0"/>
              </a:spcBef>
              <a:spcAft>
                <a:spcPts val="0"/>
              </a:spcAft>
            </a:pPr>
            <a:r>
              <a:rPr lang="en-US" sz="3000" b="1" dirty="0">
                <a:solidFill>
                  <a:srgbClr val="3F3F3F"/>
                </a:solidFill>
                <a:effectLst/>
                <a:latin typeface="Verdana" panose="020B0604030504040204" pitchFamily="34" charset="0"/>
                <a:ea typeface="Verdana" panose="020B0604030504040204" pitchFamily="34" charset="0"/>
              </a:rPr>
              <a:t>Gathering Hymn</a:t>
            </a:r>
            <a:r>
              <a:rPr lang="en-US" sz="3000" b="1" cap="all" dirty="0">
                <a:solidFill>
                  <a:srgbClr val="3F3F3F"/>
                </a:solidFill>
                <a:effectLst/>
                <a:latin typeface="Verdana" panose="020B0604030504040204" pitchFamily="34" charset="0"/>
                <a:ea typeface="Verdana" panose="020B0604030504040204" pitchFamily="34" charset="0"/>
              </a:rPr>
              <a:t>:</a:t>
            </a:r>
            <a:r>
              <a:rPr lang="en-US" sz="3000" b="1" dirty="0">
                <a:solidFill>
                  <a:srgbClr val="3F3F3F"/>
                </a:solidFill>
                <a:effectLst/>
                <a:latin typeface="Verdana" panose="020B0604030504040204" pitchFamily="34" charset="0"/>
                <a:ea typeface="Verdana" panose="020B0604030504040204" pitchFamily="34" charset="0"/>
              </a:rPr>
              <a:t> ELW #556 </a:t>
            </a:r>
            <a:r>
              <a:rPr lang="en-US" sz="3000" b="1" i="1" dirty="0">
                <a:solidFill>
                  <a:srgbClr val="000000"/>
                </a:solidFill>
                <a:effectLst/>
                <a:latin typeface="Verdana" panose="020B0604030504040204" pitchFamily="34" charset="0"/>
                <a:ea typeface="Verdana" panose="020B0604030504040204" pitchFamily="34" charset="0"/>
              </a:rPr>
              <a:t>“Morning Has Broken”</a:t>
            </a:r>
          </a:p>
          <a:p>
            <a:pPr marL="0" marR="0">
              <a:spcBef>
                <a:spcPts val="0"/>
              </a:spcBef>
              <a:spcAft>
                <a:spcPts val="0"/>
              </a:spcAft>
            </a:pPr>
            <a:endParaRPr lang="en-US" sz="1000" b="1" i="1" dirty="0">
              <a:solidFill>
                <a:srgbClr val="000000"/>
              </a:solidFill>
              <a:latin typeface="Verdana" panose="020B0604030504040204" pitchFamily="34" charset="0"/>
              <a:ea typeface="Verdana" panose="020B0604030504040204" pitchFamily="34" charset="0"/>
            </a:endParaRPr>
          </a:p>
          <a:p>
            <a:pPr marL="0" marR="0">
              <a:spcBef>
                <a:spcPts val="0"/>
              </a:spcBef>
              <a:spcAft>
                <a:spcPts val="0"/>
              </a:spcAft>
            </a:pPr>
            <a:endParaRPr lang="en-US" sz="1000" b="1" i="1" dirty="0">
              <a:solidFill>
                <a:srgbClr val="000000"/>
              </a:solidFill>
              <a:latin typeface="Verdana" panose="020B0604030504040204" pitchFamily="34" charset="0"/>
              <a:ea typeface="Verdana" panose="020B0604030504040204" pitchFamily="34" charset="0"/>
            </a:endParaRPr>
          </a:p>
          <a:p>
            <a:pPr marR="0" lvl="0">
              <a:spcBef>
                <a:spcPts val="600"/>
              </a:spcBef>
              <a:spcAft>
                <a:spcPts val="0"/>
              </a:spcAft>
              <a:buSzPts val="1200"/>
            </a:pPr>
            <a:r>
              <a:rPr lang="en-US" sz="2500" b="1" dirty="0">
                <a:solidFill>
                  <a:srgbClr val="3F3F3F"/>
                </a:solidFill>
                <a:effectLst/>
                <a:latin typeface="Verdana" panose="020B0604030504040204" pitchFamily="34" charset="0"/>
                <a:ea typeface="Verdana" panose="020B0604030504040204" pitchFamily="34" charset="0"/>
              </a:rPr>
              <a:t>1.	Morning has broken like the first morning; blackbird has 	spoken like the first bird.  Praise for the singing!  Praise for 	the morning!  Praise for them, springing fresh from the 	Word! </a:t>
            </a:r>
            <a:endParaRPr lang="en-US" sz="2500" b="1" dirty="0">
              <a:solidFill>
                <a:srgbClr val="3F3F3F"/>
              </a:solidFill>
              <a:latin typeface="Verdana" panose="020B0604030504040204" pitchFamily="34" charset="0"/>
              <a:ea typeface="Verdana" panose="020B0604030504040204" pitchFamily="34" charset="0"/>
            </a:endParaRPr>
          </a:p>
          <a:p>
            <a:pPr marR="0" lvl="0">
              <a:spcBef>
                <a:spcPts val="600"/>
              </a:spcBef>
              <a:spcAft>
                <a:spcPts val="0"/>
              </a:spcAft>
              <a:buSzPts val="1200"/>
            </a:pPr>
            <a:endParaRPr lang="en-US" sz="2500" dirty="0">
              <a:effectLst/>
              <a:latin typeface="Verdana" panose="020B0604030504040204" pitchFamily="34" charset="0"/>
              <a:ea typeface="Verdana" panose="020B0604030504040204" pitchFamily="34" charset="0"/>
            </a:endParaRPr>
          </a:p>
          <a:p>
            <a:pPr marR="0" lvl="0">
              <a:spcBef>
                <a:spcPts val="0"/>
              </a:spcBef>
              <a:spcAft>
                <a:spcPts val="0"/>
              </a:spcAft>
              <a:buSzPts val="1200"/>
            </a:pPr>
            <a:r>
              <a:rPr lang="en-US" sz="2500" b="1" dirty="0">
                <a:solidFill>
                  <a:srgbClr val="3F3F3F"/>
                </a:solidFill>
                <a:effectLst/>
                <a:latin typeface="Verdana" panose="020B0604030504040204" pitchFamily="34" charset="0"/>
                <a:ea typeface="Verdana" panose="020B0604030504040204" pitchFamily="34" charset="0"/>
              </a:rPr>
              <a:t>2.	Sweet the rain’s new fall, sunlit from heaven, like the first 	dew fall on the first grass.  Praise for the sweetness of the 	wet garden, sprung in completeness where God’s feet pass. </a:t>
            </a:r>
            <a:endParaRPr lang="en-US" sz="2500" dirty="0">
              <a:effectLst/>
              <a:latin typeface="Verdana" panose="020B0604030504040204" pitchFamily="34" charset="0"/>
              <a:ea typeface="Verdana" panose="020B0604030504040204" pitchFamily="34" charset="0"/>
            </a:endParaRPr>
          </a:p>
          <a:p>
            <a:pPr marL="457200" marR="0">
              <a:spcBef>
                <a:spcPts val="0"/>
              </a:spcBef>
              <a:spcAft>
                <a:spcPts val="0"/>
              </a:spcAft>
            </a:pPr>
            <a:r>
              <a:rPr lang="en-US" sz="2500" dirty="0">
                <a:solidFill>
                  <a:srgbClr val="3F3F3F"/>
                </a:solidFill>
                <a:effectLst/>
                <a:latin typeface="Verdana" panose="020B0604030504040204" pitchFamily="34" charset="0"/>
                <a:ea typeface="Verdana" panose="020B0604030504040204" pitchFamily="34" charset="0"/>
              </a:rPr>
              <a:t> </a:t>
            </a:r>
            <a:endParaRPr lang="en-US" sz="2500" dirty="0">
              <a:effectLst/>
              <a:latin typeface="Verdana" panose="020B0604030504040204" pitchFamily="34" charset="0"/>
              <a:ea typeface="Verdana" panose="020B0604030504040204" pitchFamily="34" charset="0"/>
            </a:endParaRPr>
          </a:p>
          <a:p>
            <a:pPr marR="0" lvl="0">
              <a:spcBef>
                <a:spcPts val="0"/>
              </a:spcBef>
              <a:spcAft>
                <a:spcPts val="0"/>
              </a:spcAft>
              <a:buSzPts val="1200"/>
            </a:pPr>
            <a:r>
              <a:rPr lang="en-US" sz="2500" b="1" dirty="0">
                <a:solidFill>
                  <a:srgbClr val="3F3F3F"/>
                </a:solidFill>
                <a:effectLst/>
                <a:latin typeface="Verdana" panose="020B0604030504040204" pitchFamily="34" charset="0"/>
                <a:ea typeface="Verdana" panose="020B0604030504040204" pitchFamily="34" charset="0"/>
              </a:rPr>
              <a:t>3.	Mine is the sunlight!  Mine is the morning, born of the one 	light Eden saw play!  Praise with elation, praise </a:t>
            </a:r>
            <a:r>
              <a:rPr lang="en-US" sz="2500" b="1" dirty="0" err="1">
                <a:solidFill>
                  <a:srgbClr val="3F3F3F"/>
                </a:solidFill>
                <a:effectLst/>
                <a:latin typeface="Verdana" panose="020B0604030504040204" pitchFamily="34" charset="0"/>
                <a:ea typeface="Verdana" panose="020B0604030504040204" pitchFamily="34" charset="0"/>
              </a:rPr>
              <a:t>ev’ry</a:t>
            </a:r>
            <a:r>
              <a:rPr lang="en-US" sz="2500" b="1" dirty="0">
                <a:solidFill>
                  <a:srgbClr val="3F3F3F"/>
                </a:solidFill>
                <a:effectLst/>
                <a:latin typeface="Verdana" panose="020B0604030504040204" pitchFamily="34" charset="0"/>
                <a:ea typeface="Verdana" panose="020B0604030504040204" pitchFamily="34" charset="0"/>
              </a:rPr>
              <a:t>	 	morning, God’s recreation of the new day!  </a:t>
            </a:r>
            <a:r>
              <a:rPr lang="en-US" sz="2500" b="1" i="1" dirty="0">
                <a:solidFill>
                  <a:srgbClr val="3F3F3F"/>
                </a:solidFill>
                <a:effectLst/>
                <a:latin typeface="Verdana" panose="020B0604030504040204" pitchFamily="34" charset="0"/>
                <a:ea typeface="Verdana" panose="020B0604030504040204" pitchFamily="34" charset="0"/>
              </a:rPr>
              <a:t>	</a:t>
            </a:r>
            <a:endParaRPr lang="en-US" sz="2500" dirty="0">
              <a:effectLst/>
              <a:latin typeface="Verdana" panose="020B0604030504040204" pitchFamily="34" charset="0"/>
              <a:ea typeface="Verdana" panose="020B0604030504040204" pitchFamily="34" charset="0"/>
            </a:endParaRPr>
          </a:p>
          <a:p>
            <a:pPr marL="0" marR="0" algn="r">
              <a:spcBef>
                <a:spcPts val="600"/>
              </a:spcBef>
              <a:spcAft>
                <a:spcPts val="0"/>
              </a:spcAft>
            </a:pPr>
            <a:r>
              <a:rPr lang="en-US" sz="1050" b="1" i="1" kern="1200" dirty="0">
                <a:solidFill>
                  <a:srgbClr val="3F3F3F"/>
                </a:solidFill>
                <a:effectLst/>
                <a:latin typeface="Verdana" panose="020B0604030504040204" pitchFamily="34" charset="0"/>
                <a:ea typeface="Verdana" panose="020B0604030504040204" pitchFamily="34" charset="0"/>
              </a:rPr>
              <a:t>		</a:t>
            </a:r>
          </a:p>
          <a:p>
            <a:pPr marL="0" marR="0" algn="r">
              <a:spcBef>
                <a:spcPts val="600"/>
              </a:spcBef>
              <a:spcAft>
                <a:spcPts val="0"/>
              </a:spcAft>
            </a:pPr>
            <a:r>
              <a:rPr lang="en-US" sz="1050" b="1" i="1" kern="1200" dirty="0">
                <a:solidFill>
                  <a:srgbClr val="3F3F3F"/>
                </a:solidFill>
                <a:effectLst/>
                <a:latin typeface="Verdana" panose="020B0604030504040204" pitchFamily="34" charset="0"/>
                <a:ea typeface="Verdana" panose="020B0604030504040204" pitchFamily="34" charset="0"/>
              </a:rPr>
              <a:t>(copyright: Public Domain, One-License #M-402357)</a:t>
            </a:r>
            <a:endParaRPr lang="en-US" sz="10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49795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E0F4CA7-F69E-1637-208A-D4FC1D48EDCB}"/>
              </a:ext>
            </a:extLst>
          </p:cNvPr>
          <p:cNvSpPr txBox="1"/>
          <p:nvPr/>
        </p:nvSpPr>
        <p:spPr>
          <a:xfrm>
            <a:off x="1539240" y="2108446"/>
            <a:ext cx="9113520" cy="2641108"/>
          </a:xfrm>
          <a:prstGeom prst="rect">
            <a:avLst/>
          </a:prstGeom>
          <a:noFill/>
        </p:spPr>
        <p:txBody>
          <a:bodyPr wrap="square" rtlCol="0">
            <a:spAutoFit/>
          </a:bodyPr>
          <a:lstStyle/>
          <a:p>
            <a:pPr marL="0" marR="0">
              <a:lnSpc>
                <a:spcPct val="107000"/>
              </a:lnSpc>
              <a:spcBef>
                <a:spcPts val="0"/>
              </a:spcBef>
              <a:spcAft>
                <a:spcPts val="0"/>
              </a:spcAft>
            </a:pPr>
            <a:r>
              <a:rPr lang="en-US" sz="3200" b="1" cap="all"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PRAYER OF THE DAY</a:t>
            </a:r>
          </a:p>
          <a:p>
            <a:pPr>
              <a:lnSpc>
                <a:spcPct val="107000"/>
              </a:lnSpc>
            </a:pPr>
            <a:r>
              <a:rPr lang="en-US" sz="2500" b="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O God, you are the source of life and the ground of our being. By the power of your Spirit bring healing to this wounded world, and raise us to the new life of your Son, Jesus Christ, our Savior and Lord.  Amen.</a:t>
            </a:r>
            <a:endParaRPr lang="en-US" sz="3200" b="1" cap="all"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411912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0D4ECD9-3FD3-499B-AC0C-08455FCC4939}"/>
              </a:ext>
            </a:extLst>
          </p:cNvPr>
          <p:cNvSpPr txBox="1"/>
          <p:nvPr/>
        </p:nvSpPr>
        <p:spPr>
          <a:xfrm>
            <a:off x="354767" y="0"/>
            <a:ext cx="11482466" cy="7192354"/>
          </a:xfrm>
          <a:prstGeom prst="rect">
            <a:avLst/>
          </a:prstGeom>
          <a:noFill/>
        </p:spPr>
        <p:txBody>
          <a:bodyPr wrap="square" rtlCol="0">
            <a:spAutoFit/>
          </a:bodyPr>
          <a:lstStyle/>
          <a:p>
            <a:pPr marL="0" marR="0" algn="ctr">
              <a:spcBef>
                <a:spcPts val="0"/>
              </a:spcBef>
              <a:spcAft>
                <a:spcPts val="0"/>
              </a:spcAft>
            </a:pPr>
            <a:r>
              <a:rPr lang="en-US" sz="4000" b="1" dirty="0">
                <a:solidFill>
                  <a:schemeClr val="accent6">
                    <a:lumMod val="75000"/>
                  </a:schemeClr>
                </a:solidFill>
                <a:effectLst>
                  <a:glow rad="63500">
                    <a:schemeClr val="accent3">
                      <a:satMod val="175000"/>
                      <a:alpha val="40000"/>
                    </a:schemeClr>
                  </a:glow>
                </a:effectLst>
                <a:latin typeface="Lucida Calligraphy" panose="03010101010101010101" pitchFamily="66" charset="0"/>
                <a:ea typeface="Times New Roman" panose="02020603050405020304" pitchFamily="18" charset="0"/>
              </a:rPr>
              <a:t>Readings and Psalm</a:t>
            </a:r>
          </a:p>
          <a:p>
            <a:pPr marL="0" marR="0">
              <a:lnSpc>
                <a:spcPct val="107000"/>
              </a:lnSpc>
              <a:spcBef>
                <a:spcPts val="0"/>
              </a:spcBef>
              <a:spcAft>
                <a:spcPts val="0"/>
              </a:spcAft>
            </a:pPr>
            <a:r>
              <a:rPr lang="en-US" sz="3200" b="1"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First Reading</a:t>
            </a:r>
            <a:r>
              <a:rPr lang="en-US" sz="3200" b="1" cap="all"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a:t>
            </a:r>
            <a:r>
              <a:rPr lang="en-US" sz="3200" b="1"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 Hosea 5:15 – 6:6 </a:t>
            </a:r>
          </a:p>
          <a:p>
            <a:pPr>
              <a:lnSpc>
                <a:spcPct val="107000"/>
              </a:lnSpc>
            </a:pPr>
            <a:r>
              <a:rPr lang="en-US" sz="2500" kern="0" baseline="30000" dirty="0">
                <a:solidFill>
                  <a:srgbClr val="808080"/>
                </a:solidFill>
                <a:effectLst/>
                <a:latin typeface="Verdana" panose="020B0604030504040204" pitchFamily="34" charset="0"/>
                <a:ea typeface="Verdana" panose="020B0604030504040204" pitchFamily="34" charset="0"/>
                <a:cs typeface="Times New Roman" panose="02020603050405020304" pitchFamily="18" charset="0"/>
              </a:rPr>
              <a:t>15</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I will return again to my place until they acknowledge their guilt and seek my face. In their distress they will beg my favor: </a:t>
            </a:r>
            <a:b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br>
            <a:r>
              <a:rPr lang="en-US" sz="2500" kern="0" baseline="30000" dirty="0">
                <a:solidFill>
                  <a:srgbClr val="808080"/>
                </a:solidFill>
                <a:effectLst/>
                <a:latin typeface="Verdana" panose="020B0604030504040204" pitchFamily="34" charset="0"/>
                <a:ea typeface="Verdana" panose="020B0604030504040204" pitchFamily="34" charset="0"/>
                <a:cs typeface="Times New Roman" panose="02020603050405020304" pitchFamily="18" charset="0"/>
              </a:rPr>
              <a:t>6:1</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“Come, let us return to the </a:t>
            </a:r>
            <a:r>
              <a:rPr lang="en-US" sz="2500" kern="0" cap="small"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Lord</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 for it is he who has torn, and he will heal us; he has struck down, and he will bind us up. </a:t>
            </a:r>
            <a:r>
              <a:rPr lang="en-US" sz="2500" kern="0" baseline="30000" dirty="0">
                <a:solidFill>
                  <a:srgbClr val="808080"/>
                </a:solidFill>
                <a:effectLst/>
                <a:latin typeface="Verdana" panose="020B0604030504040204" pitchFamily="34" charset="0"/>
                <a:ea typeface="Verdana" panose="020B0604030504040204" pitchFamily="34" charset="0"/>
                <a:cs typeface="Times New Roman" panose="02020603050405020304" pitchFamily="18" charset="0"/>
              </a:rPr>
              <a:t>2</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After two days he will revive us; on the third day he will raise us up, that we may live before him. </a:t>
            </a:r>
            <a:r>
              <a:rPr lang="en-US" sz="2500" kern="0" baseline="30000" dirty="0">
                <a:solidFill>
                  <a:srgbClr val="808080"/>
                </a:solidFill>
                <a:effectLst/>
                <a:latin typeface="Verdana" panose="020B0604030504040204" pitchFamily="34" charset="0"/>
                <a:ea typeface="Verdana" panose="020B0604030504040204" pitchFamily="34" charset="0"/>
                <a:cs typeface="Times New Roman" panose="02020603050405020304" pitchFamily="18" charset="0"/>
              </a:rPr>
              <a:t>3</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Let us know, let us press on to know the </a:t>
            </a:r>
            <a:r>
              <a:rPr lang="en-US" sz="2500" kern="0" cap="small"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Lord</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 his appearing is as sure as the dawn; he will come to us like the showers, like the spring rains that water the earth.” </a:t>
            </a:r>
            <a:r>
              <a:rPr lang="en-US" sz="2500" kern="0" baseline="30000" dirty="0">
                <a:solidFill>
                  <a:srgbClr val="808080"/>
                </a:solidFill>
                <a:effectLst/>
                <a:latin typeface="Verdana" panose="020B0604030504040204" pitchFamily="34" charset="0"/>
                <a:ea typeface="Verdana" panose="020B0604030504040204" pitchFamily="34" charset="0"/>
                <a:cs typeface="Times New Roman" panose="02020603050405020304" pitchFamily="18" charset="0"/>
              </a:rPr>
              <a:t>4</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What shall I do with you, O Ephraim? What shall I do with you, O Judah? Your love is like a morning cloud, like the dew that goes away early. </a:t>
            </a:r>
            <a:r>
              <a:rPr lang="en-US" sz="2500" kern="0" baseline="30000" dirty="0">
                <a:solidFill>
                  <a:srgbClr val="808080"/>
                </a:solidFill>
                <a:effectLst/>
                <a:latin typeface="Verdana" panose="020B0604030504040204" pitchFamily="34" charset="0"/>
                <a:ea typeface="Verdana" panose="020B0604030504040204" pitchFamily="34" charset="0"/>
                <a:cs typeface="Times New Roman" panose="02020603050405020304" pitchFamily="18" charset="0"/>
              </a:rPr>
              <a:t>5</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Therefore I have hewn them by the prophets, I have killed them by the words of my mouth, and my judgment goes forth as the light. </a:t>
            </a:r>
            <a:r>
              <a:rPr lang="en-US" sz="2500" kern="0" baseline="30000" dirty="0">
                <a:solidFill>
                  <a:srgbClr val="808080"/>
                </a:solidFill>
                <a:effectLst/>
                <a:latin typeface="Verdana" panose="020B0604030504040204" pitchFamily="34" charset="0"/>
                <a:ea typeface="Verdana" panose="020B0604030504040204" pitchFamily="34" charset="0"/>
                <a:cs typeface="Times New Roman" panose="02020603050405020304" pitchFamily="18" charset="0"/>
              </a:rPr>
              <a:t>6</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For I desire steadfast love and not sacrifice, the knowledge of God rather than burnt offerings.</a:t>
            </a:r>
            <a:endParaRPr lang="en-US" sz="2600" b="1"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99596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3B60F7-0855-4B8A-8457-A23B4CDD224D}"/>
              </a:ext>
            </a:extLst>
          </p:cNvPr>
          <p:cNvSpPr txBox="1"/>
          <p:nvPr/>
        </p:nvSpPr>
        <p:spPr>
          <a:xfrm>
            <a:off x="324787" y="74235"/>
            <a:ext cx="11542426" cy="6709529"/>
          </a:xfrm>
          <a:prstGeom prst="rect">
            <a:avLst/>
          </a:prstGeom>
          <a:noFill/>
        </p:spPr>
        <p:txBody>
          <a:bodyPr wrap="square" rtlCol="0">
            <a:spAutoFit/>
          </a:bodyPr>
          <a:lstStyle/>
          <a:p>
            <a:r>
              <a:rPr lang="en-US" sz="3000" b="1" dirty="0">
                <a:solidFill>
                  <a:srgbClr val="3F3F3F"/>
                </a:solidFill>
                <a:effectLst/>
                <a:latin typeface="Verdana" panose="020B0604030504040204" pitchFamily="34" charset="0"/>
                <a:ea typeface="Verdana" panose="020B0604030504040204" pitchFamily="34" charset="0"/>
              </a:rPr>
              <a:t>Psalm: Psalm 50:7-15 </a:t>
            </a:r>
          </a:p>
          <a:p>
            <a:r>
              <a:rPr lang="en-US" sz="2500" kern="0" baseline="30000" dirty="0">
                <a:solidFill>
                  <a:srgbClr val="808080"/>
                </a:solidFill>
                <a:effectLst/>
                <a:latin typeface="Verdana" panose="020B0604030504040204" pitchFamily="34" charset="0"/>
                <a:ea typeface="Verdana" panose="020B0604030504040204" pitchFamily="34" charset="0"/>
                <a:cs typeface="Times New Roman" panose="02020603050405020304" pitchFamily="18" charset="0"/>
              </a:rPr>
              <a:t>    7</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“Listen, my people, and I will speak: Israel, I will bear witness against you; for I am God, your God.</a:t>
            </a:r>
            <a:b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b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 </a:t>
            </a:r>
            <a:r>
              <a:rPr lang="en-US" sz="2500" kern="0" baseline="30000" dirty="0">
                <a:solidFill>
                  <a:srgbClr val="808080"/>
                </a:solidFill>
                <a:effectLst/>
                <a:latin typeface="Verdana" panose="020B0604030504040204" pitchFamily="34" charset="0"/>
                <a:ea typeface="Verdana" panose="020B0604030504040204" pitchFamily="34" charset="0"/>
                <a:cs typeface="Times New Roman" panose="02020603050405020304" pitchFamily="18" charset="0"/>
              </a:rPr>
              <a:t>8</a:t>
            </a:r>
            <a:r>
              <a:rPr lang="en-US" sz="2500" b="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I do not accuse you because of your sacrifices; your burnt offerings are always before me.</a:t>
            </a:r>
            <a:b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b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 </a:t>
            </a:r>
            <a:r>
              <a:rPr lang="en-US" sz="2500" kern="0" baseline="30000" dirty="0">
                <a:solidFill>
                  <a:srgbClr val="808080"/>
                </a:solidFill>
                <a:effectLst/>
                <a:latin typeface="Verdana" panose="020B0604030504040204" pitchFamily="34" charset="0"/>
                <a:ea typeface="Verdana" panose="020B0604030504040204" pitchFamily="34" charset="0"/>
                <a:cs typeface="Times New Roman" panose="02020603050405020304" pitchFamily="18" charset="0"/>
              </a:rPr>
              <a:t>9</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I will not accept a bull from your stalls, nor goats from your pens;</a:t>
            </a:r>
            <a:b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b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 </a:t>
            </a:r>
            <a:r>
              <a:rPr lang="en-US" sz="2500" kern="0" baseline="30000" dirty="0">
                <a:solidFill>
                  <a:srgbClr val="808080"/>
                </a:solidFill>
                <a:effectLst/>
                <a:latin typeface="Verdana" panose="020B0604030504040204" pitchFamily="34" charset="0"/>
                <a:ea typeface="Verdana" panose="020B0604030504040204" pitchFamily="34" charset="0"/>
                <a:cs typeface="Times New Roman" panose="02020603050405020304" pitchFamily="18" charset="0"/>
              </a:rPr>
              <a:t>10</a:t>
            </a:r>
            <a:r>
              <a:rPr lang="en-US" sz="2500" b="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for all the wild animals of the forest are mine, the cattle on a thousand hills. </a:t>
            </a:r>
            <a:b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b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 </a:t>
            </a:r>
            <a:r>
              <a:rPr lang="en-US" sz="2500" kern="0" baseline="30000" dirty="0">
                <a:solidFill>
                  <a:srgbClr val="808080"/>
                </a:solidFill>
                <a:effectLst/>
                <a:latin typeface="Verdana" panose="020B0604030504040204" pitchFamily="34" charset="0"/>
                <a:ea typeface="Verdana" panose="020B0604030504040204" pitchFamily="34" charset="0"/>
                <a:cs typeface="Times New Roman" panose="02020603050405020304" pitchFamily="18" charset="0"/>
              </a:rPr>
              <a:t>11</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I know every bird of the mountains, and the creatures of the fields are mine.</a:t>
            </a:r>
            <a:b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b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 </a:t>
            </a:r>
            <a:r>
              <a:rPr lang="en-US" sz="2500" kern="0" baseline="30000" dirty="0">
                <a:solidFill>
                  <a:srgbClr val="808080"/>
                </a:solidFill>
                <a:effectLst/>
                <a:latin typeface="Verdana" panose="020B0604030504040204" pitchFamily="34" charset="0"/>
                <a:ea typeface="Verdana" panose="020B0604030504040204" pitchFamily="34" charset="0"/>
                <a:cs typeface="Times New Roman" panose="02020603050405020304" pitchFamily="18" charset="0"/>
              </a:rPr>
              <a:t>12</a:t>
            </a:r>
            <a:r>
              <a:rPr lang="en-US" sz="2500" b="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If I were hungry, I would not tell you, for the whole world is mine and all that is in it.</a:t>
            </a:r>
            <a:b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b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 </a:t>
            </a:r>
            <a:r>
              <a:rPr lang="en-US" sz="2500" kern="0" baseline="30000" dirty="0">
                <a:solidFill>
                  <a:srgbClr val="808080"/>
                </a:solidFill>
                <a:effectLst/>
                <a:latin typeface="Verdana" panose="020B0604030504040204" pitchFamily="34" charset="0"/>
                <a:ea typeface="Verdana" panose="020B0604030504040204" pitchFamily="34" charset="0"/>
                <a:cs typeface="Times New Roman" panose="02020603050405020304" pitchFamily="18" charset="0"/>
              </a:rPr>
              <a:t>13</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Do you think I eat the flesh of bulls, or drink the blood of goats?</a:t>
            </a:r>
            <a:b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b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 </a:t>
            </a:r>
            <a:r>
              <a:rPr lang="en-US" sz="2500" b="1" kern="0" baseline="30000" dirty="0">
                <a:solidFill>
                  <a:srgbClr val="808080"/>
                </a:solidFill>
                <a:effectLst/>
                <a:latin typeface="Verdana" panose="020B0604030504040204" pitchFamily="34" charset="0"/>
                <a:ea typeface="Verdana" panose="020B0604030504040204" pitchFamily="34" charset="0"/>
                <a:cs typeface="Times New Roman" panose="02020603050405020304" pitchFamily="18" charset="0"/>
              </a:rPr>
              <a:t>14</a:t>
            </a:r>
            <a:r>
              <a:rPr lang="en-US" sz="2500" b="1"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Offer to God a sacrifice of thanksgiving and make good your vows to the Most High.</a:t>
            </a:r>
            <a:b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b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 </a:t>
            </a:r>
            <a:r>
              <a:rPr lang="en-US" sz="2500" kern="0" baseline="30000" dirty="0">
                <a:solidFill>
                  <a:srgbClr val="808080"/>
                </a:solidFill>
                <a:effectLst/>
                <a:latin typeface="Verdana" panose="020B0604030504040204" pitchFamily="34" charset="0"/>
                <a:ea typeface="Verdana" panose="020B0604030504040204" pitchFamily="34" charset="0"/>
                <a:cs typeface="Times New Roman" panose="02020603050405020304" pitchFamily="18" charset="0"/>
              </a:rPr>
              <a:t>15</a:t>
            </a:r>
            <a:r>
              <a:rPr lang="en-US" sz="2500" kern="0" dirty="0">
                <a:solidFill>
                  <a:srgbClr val="3F3F3F"/>
                </a:solidFill>
                <a:effectLst/>
                <a:latin typeface="Verdana" panose="020B0604030504040204" pitchFamily="34" charset="0"/>
                <a:ea typeface="Verdana" panose="020B0604030504040204" pitchFamily="34" charset="0"/>
                <a:cs typeface="Times New Roman" panose="02020603050405020304" pitchFamily="18" charset="0"/>
              </a:rPr>
              <a:t>Call upon me in the day of trouble; I will deliver you, and you shall honor me.</a:t>
            </a:r>
            <a:endParaRPr lang="en-US" sz="2300" dirty="0">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42015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2D74E55-BD24-4120-84D4-260B660B9138}"/>
              </a:ext>
            </a:extLst>
          </p:cNvPr>
          <p:cNvSpPr>
            <a:spLocks noGrp="1"/>
          </p:cNvSpPr>
          <p:nvPr>
            <p:ph sz="half" idx="1"/>
          </p:nvPr>
        </p:nvSpPr>
        <p:spPr>
          <a:xfrm>
            <a:off x="695169" y="283251"/>
            <a:ext cx="10591800" cy="6012617"/>
          </a:xfrm>
        </p:spPr>
        <p:txBody>
          <a:bodyPr>
            <a:noAutofit/>
          </a:bodyPr>
          <a:lstStyle/>
          <a:p>
            <a:pPr marL="0" marR="0" indent="0">
              <a:spcBef>
                <a:spcPts val="0"/>
              </a:spcBef>
              <a:spcAft>
                <a:spcPts val="0"/>
              </a:spcAft>
              <a:buNone/>
            </a:pPr>
            <a:r>
              <a:rPr lang="en-US" sz="3200" b="1" dirty="0">
                <a:solidFill>
                  <a:srgbClr val="3F3F3F"/>
                </a:solidFill>
                <a:effectLst/>
                <a:latin typeface="Verdana" panose="020B0604030504040204" pitchFamily="34" charset="0"/>
                <a:ea typeface="Verdana" panose="020B0604030504040204" pitchFamily="34" charset="0"/>
              </a:rPr>
              <a:t>Second Reading:  Romans 4:13-25</a:t>
            </a:r>
          </a:p>
          <a:p>
            <a:pPr marL="0" marR="0" indent="0">
              <a:spcBef>
                <a:spcPts val="0"/>
              </a:spcBef>
              <a:spcAft>
                <a:spcPts val="0"/>
              </a:spcAft>
              <a:buNone/>
            </a:pPr>
            <a:endParaRPr lang="en-US" sz="3200" b="1" baseline="30000" dirty="0">
              <a:solidFill>
                <a:srgbClr val="3F3F3F"/>
              </a:solidFill>
              <a:latin typeface="Verdana" panose="020B0604030504040204" pitchFamily="34" charset="0"/>
              <a:ea typeface="Verdana" panose="020B0604030504040204" pitchFamily="34" charset="0"/>
            </a:endParaRPr>
          </a:p>
          <a:p>
            <a:pPr marL="0" marR="0" indent="0">
              <a:spcBef>
                <a:spcPts val="0"/>
              </a:spcBef>
              <a:spcAft>
                <a:spcPts val="0"/>
              </a:spcAft>
              <a:buNone/>
            </a:pPr>
            <a:r>
              <a:rPr lang="en-US" sz="2500" kern="0" baseline="30000"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13</a:t>
            </a:r>
            <a:r>
              <a:rPr lang="en-US" sz="2500" kern="0" dirty="0">
                <a:solidFill>
                  <a:srgbClr val="3F3F3F"/>
                </a:solidFill>
                <a:effectLst/>
                <a:latin typeface="Verdana" panose="020B0604030504040204" pitchFamily="34" charset="0"/>
                <a:ea typeface="Times New Roman" panose="02020603050405020304" pitchFamily="18" charset="0"/>
                <a:cs typeface="Times New Roman" panose="02020603050405020304" pitchFamily="18" charset="0"/>
              </a:rPr>
              <a:t>The promise that he would inherit the world did not come to Abraham or to his descendants through the law but through the righteousness of faith. </a:t>
            </a:r>
            <a:r>
              <a:rPr lang="en-US" sz="2500" kern="0" baseline="30000"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14</a:t>
            </a:r>
            <a:r>
              <a:rPr lang="en-US" sz="2500" kern="0" dirty="0">
                <a:solidFill>
                  <a:srgbClr val="3F3F3F"/>
                </a:solidFill>
                <a:effectLst/>
                <a:latin typeface="Verdana" panose="020B0604030504040204" pitchFamily="34" charset="0"/>
                <a:ea typeface="Times New Roman" panose="02020603050405020304" pitchFamily="18" charset="0"/>
                <a:cs typeface="Times New Roman" panose="02020603050405020304" pitchFamily="18" charset="0"/>
              </a:rPr>
              <a:t>If it is the adherents of the law who are to be the heirs, faith is null and the promise is void. </a:t>
            </a:r>
            <a:r>
              <a:rPr lang="en-US" sz="2500" kern="0" baseline="30000"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15</a:t>
            </a:r>
            <a:r>
              <a:rPr lang="en-US" sz="2500" kern="0" dirty="0">
                <a:solidFill>
                  <a:srgbClr val="3F3F3F"/>
                </a:solidFill>
                <a:effectLst/>
                <a:latin typeface="Verdana" panose="020B0604030504040204" pitchFamily="34" charset="0"/>
                <a:ea typeface="Times New Roman" panose="02020603050405020304" pitchFamily="18" charset="0"/>
                <a:cs typeface="Times New Roman" panose="02020603050405020304" pitchFamily="18" charset="0"/>
              </a:rPr>
              <a:t>For the law brings wrath; but where there is no law, neither is there violation.</a:t>
            </a:r>
            <a:br>
              <a:rPr lang="en-US" sz="2500" kern="0" dirty="0">
                <a:solidFill>
                  <a:srgbClr val="3F3F3F"/>
                </a:solidFill>
                <a:effectLst/>
                <a:latin typeface="Verdana" panose="020B0604030504040204" pitchFamily="34" charset="0"/>
                <a:ea typeface="Times New Roman" panose="02020603050405020304" pitchFamily="18" charset="0"/>
                <a:cs typeface="Times New Roman" panose="02020603050405020304" pitchFamily="18" charset="0"/>
              </a:rPr>
            </a:br>
            <a:r>
              <a:rPr lang="en-US" sz="2500" kern="0" dirty="0">
                <a:solidFill>
                  <a:srgbClr val="3F3F3F"/>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2500" kern="0" baseline="30000"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16</a:t>
            </a:r>
            <a:r>
              <a:rPr lang="en-US" sz="2500" kern="0" dirty="0">
                <a:solidFill>
                  <a:srgbClr val="3F3F3F"/>
                </a:solidFill>
                <a:effectLst/>
                <a:latin typeface="Verdana" panose="020B0604030504040204" pitchFamily="34" charset="0"/>
                <a:ea typeface="Times New Roman" panose="02020603050405020304" pitchFamily="18" charset="0"/>
                <a:cs typeface="Times New Roman" panose="02020603050405020304" pitchFamily="18" charset="0"/>
              </a:rPr>
              <a:t>For this reason it depends on faith, in order that the promise may rest on grace and be guaranteed to all his descendants, not only to the adherents of the law but also to those who share the faith of Abraham (for he is the father of all of us, </a:t>
            </a:r>
            <a:r>
              <a:rPr lang="en-US" sz="2500" kern="0" baseline="30000"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17</a:t>
            </a:r>
            <a:r>
              <a:rPr lang="en-US" sz="2500" kern="0" dirty="0">
                <a:solidFill>
                  <a:srgbClr val="3F3F3F"/>
                </a:solidFill>
                <a:effectLst/>
                <a:latin typeface="Verdana" panose="020B0604030504040204" pitchFamily="34" charset="0"/>
                <a:ea typeface="Times New Roman" panose="02020603050405020304" pitchFamily="18" charset="0"/>
                <a:cs typeface="Times New Roman" panose="02020603050405020304" pitchFamily="18" charset="0"/>
              </a:rPr>
              <a:t>as it is written, “I have made you the father of many nations”)—in the presence of the God in whom he believed, who gives life to the dead and calls into existence the things that do not exist. </a:t>
            </a:r>
            <a:r>
              <a:rPr lang="en-US" sz="2500" kern="0" baseline="30000"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18</a:t>
            </a:r>
            <a:r>
              <a:rPr lang="en-US" sz="2500" kern="0" dirty="0">
                <a:solidFill>
                  <a:srgbClr val="3F3F3F"/>
                </a:solidFill>
                <a:effectLst/>
                <a:latin typeface="Verdana" panose="020B0604030504040204" pitchFamily="34" charset="0"/>
                <a:ea typeface="Times New Roman" panose="02020603050405020304" pitchFamily="18" charset="0"/>
                <a:cs typeface="Times New Roman" panose="02020603050405020304" pitchFamily="18" charset="0"/>
              </a:rPr>
              <a:t>Hoping against hope, he believed that he would become “the father of many nations,” according to what was said, </a:t>
            </a:r>
            <a:endParaRPr lang="en-US" sz="2500" baseline="30000" dirty="0">
              <a:solidFill>
                <a:srgbClr val="808080"/>
              </a:solidFill>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578416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3339</TotalTime>
  <Words>2670</Words>
  <Application>Microsoft Office PowerPoint</Application>
  <PresentationFormat>Widescreen</PresentationFormat>
  <Paragraphs>138</Paragraphs>
  <Slides>22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Book Antiqua</vt:lpstr>
      <vt:lpstr>Brush Script MT</vt:lpstr>
      <vt:lpstr>Calibri</vt:lpstr>
      <vt:lpstr>Calibri Light</vt:lpstr>
      <vt:lpstr>Lucida Calligraphy</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Carla Diesch</cp:lastModifiedBy>
  <cp:revision>326</cp:revision>
  <dcterms:created xsi:type="dcterms:W3CDTF">2021-05-09T05:06:59Z</dcterms:created>
  <dcterms:modified xsi:type="dcterms:W3CDTF">2023-06-08T17:50:06Z</dcterms:modified>
</cp:coreProperties>
</file>